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97" r:id="rId3"/>
    <p:sldId id="283" r:id="rId4"/>
    <p:sldId id="296" r:id="rId5"/>
    <p:sldId id="287" r:id="rId6"/>
    <p:sldId id="288" r:id="rId7"/>
    <p:sldId id="290" r:id="rId8"/>
    <p:sldId id="291" r:id="rId9"/>
    <p:sldId id="292" r:id="rId10"/>
    <p:sldId id="293" r:id="rId11"/>
    <p:sldId id="294" r:id="rId12"/>
    <p:sldId id="295" r:id="rId13"/>
    <p:sldId id="298" r:id="rId14"/>
    <p:sldId id="289" r:id="rId15"/>
    <p:sldId id="299" r:id="rId16"/>
    <p:sldId id="300" r:id="rId17"/>
    <p:sldId id="301" r:id="rId18"/>
    <p:sldId id="303" r:id="rId19"/>
    <p:sldId id="304" r:id="rId20"/>
    <p:sldId id="305" r:id="rId21"/>
    <p:sldId id="306" r:id="rId22"/>
  </p:sldIdLst>
  <p:sldSz cx="12192000" cy="6858000"/>
  <p:notesSz cx="6797675" cy="9929813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irce ExtraBold" panose="020B0604020202020204" charset="-52"/>
      <p:bold r:id="rId31"/>
    </p:embeddedFont>
    <p:embeddedFont>
      <p:font typeface="Wingdings 2" panose="05020102010507070707" pitchFamily="18" charset="2"/>
      <p:regular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3019"/>
    <a:srgbClr val="E7472C"/>
    <a:srgbClr val="944424"/>
    <a:srgbClr val="D7AE84"/>
    <a:srgbClr val="A44B28"/>
    <a:srgbClr val="CD9A67"/>
    <a:srgbClr val="F5EAE0"/>
    <a:srgbClr val="EBD6C1"/>
    <a:srgbClr val="F8F0E8"/>
    <a:srgbClr val="5A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5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800E7F-9898-4244-8220-040B7A703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4628835-3E2E-41EB-99A0-5F01A4A1D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C65922-FBA3-499F-B1E5-8E58E40F6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93-F6AA-4AB0-83D1-87D2344064F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133F529-8D08-4A8F-A903-B272B2D1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D3CD82-B552-4EBF-AB05-8F427886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3523-597B-4E11-9769-F9DDCDE4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1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53A5E3-2F7A-4C45-AE5D-721538592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59AB663-776A-47E3-89AB-744A34F08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7B2269-4A96-42BA-8B80-57F0F435A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93-F6AA-4AB0-83D1-87D2344064F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C569BA-CB89-41D8-A0B6-8135082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E22F71-07DA-483A-9459-D3591363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3523-597B-4E11-9769-F9DDCDE4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1B7E2B2-E178-4351-9E92-35F1AC88C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16F1254-28A0-42B2-828E-3B9320C82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6D3B2A-11E2-45E9-8A53-2BB116F4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93-F6AA-4AB0-83D1-87D2344064F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5BD573-7EE8-4A80-B9F9-BFE317DB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D322D6-0D4C-4710-8D11-3B7FF6CF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3523-597B-4E11-9769-F9DDCDE4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3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C261C2-3BAB-433A-A53D-2D3D726E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235659-7C29-44E4-832C-F549DC5ED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BFA29A-8304-4DB3-8AF3-E52C1F01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93-F6AA-4AB0-83D1-87D2344064F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0D7662-3A59-4B00-8D80-4589FFD7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531986-082E-4FD2-B59A-D50E9BE1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3523-597B-4E11-9769-F9DDCDE4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41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54DE9C-1448-406C-93CE-FDB3C2FD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A415E02-CEFF-40C6-9C52-B0AC6DA2C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780866-25BE-4F8C-822C-D8E5B6D4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93-F6AA-4AB0-83D1-87D2344064F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98022B-7DB1-4F41-9AE2-B8554F1E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6CEFCB-ABEF-4F15-8E63-93C4D489F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3523-597B-4E11-9769-F9DDCDE4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9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72C8FB-5050-419E-821A-C255529B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C69E4A-BD31-4B22-A425-6BBEEEDD3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6368B1C-C979-4B33-9A50-B3AE3F10B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314F003-38A0-4713-818A-0ACCF3F3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93-F6AA-4AB0-83D1-87D2344064F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4F6386E-77E7-4C9A-9183-88ED239A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A7EF1DE-D176-4856-91D4-B6E93AC6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3523-597B-4E11-9769-F9DDCDE4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0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0A457B-6964-4F90-9B9A-33495F17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82E8A61-D77C-4843-8806-69C680777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3B3DF2F-0948-4A57-8944-A2AFBA918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0087538-8654-40F0-B14B-5A510FF18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5AC1C7F-AFB9-4D00-BA99-29F65BD30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14D52AF-2BA1-4C99-A93C-233B805A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93-F6AA-4AB0-83D1-87D2344064F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F0B7A52-68FF-4D8A-80E1-07D1C84E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4DFAA91-6EF1-4ABB-B67C-8693B204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3523-597B-4E11-9769-F9DDCDE4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7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45EEDA-FC7F-41DD-BA48-58A40598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BBD91E0-8D08-434E-A382-D733B562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93-F6AA-4AB0-83D1-87D2344064F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BF6DEEF-2E5E-40DF-BED5-9F7002FF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A795283-7A31-479E-9B2A-54B86F45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3523-597B-4E11-9769-F9DDCDE4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7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00640BB-92AB-465B-8AAB-46BEE1EA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93-F6AA-4AB0-83D1-87D2344064F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D4F7FA3-DAFF-491F-840C-A1DCF1B9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F7E7FB0-1C93-4C93-A2D6-139F5248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3523-597B-4E11-9769-F9DDCDE4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7EEB23-43B4-4ED4-942C-B0214CAB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B40B4A-6EA6-46BF-8325-7A9365BAA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448B0DB-739B-4D74-A592-5F2D2B4CB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442F25-EC07-45A9-813E-7E995B82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93-F6AA-4AB0-83D1-87D2344064F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74A8E6-4274-4422-AFAD-3CC7C4AC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DE7DB9E-FB3E-4AB7-8575-D400C9AF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3523-597B-4E11-9769-F9DDCDE4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6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FD4136-18FC-4CD5-8F6E-12A27FB7F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F5C021D-2299-4EF4-A61D-FC0E3601A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1E9298B-D45F-40AE-8E05-B9659C60B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C63290E-F7F5-46D4-B441-C9E4BF06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93-F6AA-4AB0-83D1-87D2344064F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6E21169-6537-49BF-A48E-3C6E8BB9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7BAD92-D80E-4150-8286-103C1CC1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3523-597B-4E11-9769-F9DDCDE4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0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45D4E0-35DE-4A13-8B08-7651385C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DC26A16-8426-44A3-803F-220196617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2ED984-93E1-4077-B6FF-1D2D1A840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27193-F6AA-4AB0-83D1-87D2344064F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7E97D7-73AD-4B59-8C36-A63C087BF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0360DE-406D-41D9-8844-1369A4920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63523-597B-4E11-9769-F9DDCDE4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4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7" Type="http://schemas.openxmlformats.org/officeDocument/2006/relationships/image" Target="../media/image9.jpeg"/><Relationship Id="rId2" Type="http://schemas.openxmlformats.org/officeDocument/2006/relationships/image" Target="../media/image2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4.png"/><Relationship Id="rId5" Type="http://schemas.openxmlformats.org/officeDocument/2006/relationships/image" Target="../media/image15.sv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0.jpeg"/><Relationship Id="rId1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1.png"/><Relationship Id="rId1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2.png"/><Relationship Id="rId1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4.png"/><Relationship Id="rId5" Type="http://schemas.openxmlformats.org/officeDocument/2006/relationships/image" Target="../media/image15.svg"/><Relationship Id="rId1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4.png"/><Relationship Id="rId5" Type="http://schemas.openxmlformats.org/officeDocument/2006/relationships/image" Target="../media/image15.sv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5.png"/><Relationship Id="rId14" Type="http://schemas.openxmlformats.org/officeDocument/2006/relationships/image" Target="../media/image13.svg"/><Relationship Id="rId9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.jpeg"/><Relationship Id="rId1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.png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svg"/><Relationship Id="rId15" Type="http://schemas.openxmlformats.org/officeDocument/2006/relationships/image" Target="../media/image17.png"/><Relationship Id="rId19" Type="http://schemas.openxmlformats.org/officeDocument/2006/relationships/image" Target="../media/image20.jpeg"/><Relationship Id="rId1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7" Type="http://schemas.openxmlformats.org/officeDocument/2006/relationships/image" Target="../media/image6.jpeg"/><Relationship Id="rId2" Type="http://schemas.openxmlformats.org/officeDocument/2006/relationships/image" Target="../media/image2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4.png"/><Relationship Id="rId5" Type="http://schemas.openxmlformats.org/officeDocument/2006/relationships/image" Target="../media/image15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4.png"/><Relationship Id="rId5" Type="http://schemas.openxmlformats.org/officeDocument/2006/relationships/image" Target="../media/image15.sv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17" Type="http://schemas.openxmlformats.org/officeDocument/2006/relationships/image" Target="../media/image7.jpeg"/><Relationship Id="rId2" Type="http://schemas.openxmlformats.org/officeDocument/2006/relationships/image" Target="../media/image2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4.png"/><Relationship Id="rId5" Type="http://schemas.openxmlformats.org/officeDocument/2006/relationships/image" Target="../media/image15.sv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17" Type="http://schemas.openxmlformats.org/officeDocument/2006/relationships/image" Target="../media/image8.jpeg"/><Relationship Id="rId2" Type="http://schemas.openxmlformats.org/officeDocument/2006/relationships/image" Target="../media/image2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4.png"/><Relationship Id="rId5" Type="http://schemas.openxmlformats.org/officeDocument/2006/relationships/image" Target="../media/image15.sv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4036A1-D525-4747-819A-76A00FB8C305}"/>
              </a:ext>
            </a:extLst>
          </p:cNvPr>
          <p:cNvSpPr txBox="1"/>
          <p:nvPr/>
        </p:nvSpPr>
        <p:spPr>
          <a:xfrm>
            <a:off x="1051167" y="2049442"/>
            <a:ext cx="10055958" cy="2495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00"/>
              </a:spcBef>
              <a:spcAft>
                <a:spcPts val="1200"/>
              </a:spcAft>
            </a:pPr>
            <a:r>
              <a:rPr lang="ru-RU" sz="3800" dirty="0" smtClean="0">
                <a:effectLst/>
                <a:latin typeface="Circe ExtraBold" panose="020B0802020203020203" pitchFamily="34" charset="-52"/>
                <a:ea typeface="Arial" panose="020B0604020202020204" pitchFamily="34" charset="0"/>
              </a:rPr>
              <a:t>СТАТУС «СОЦИАЛЬНОЕ ПРЕДПРИЯТИЕ»</a:t>
            </a:r>
            <a:endParaRPr lang="en-US" sz="3800" dirty="0">
              <a:effectLst/>
              <a:latin typeface="Circe ExtraBold" panose="020B0802020203020203" pitchFamily="34" charset="-52"/>
              <a:ea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ru-RU" sz="2600" b="1" dirty="0" smtClean="0">
                <a:solidFill>
                  <a:srgbClr val="CD9A67"/>
                </a:solidFill>
                <a:effectLst/>
                <a:latin typeface="Circe" panose="020B0502020203020203" pitchFamily="34" charset="-52"/>
                <a:ea typeface="Arial" panose="020B0604020202020204" pitchFamily="34" charset="0"/>
              </a:rPr>
              <a:t>ПРОЦЕДУРА ПОЛУЧЕНИЯ</a:t>
            </a:r>
            <a:r>
              <a:rPr lang="en-US" sz="2600" b="1" dirty="0" smtClean="0">
                <a:solidFill>
                  <a:srgbClr val="CD9A67"/>
                </a:solidFill>
                <a:effectLst/>
                <a:latin typeface="Circe" panose="020B0502020203020203" pitchFamily="34" charset="-52"/>
                <a:ea typeface="Arial" panose="020B0604020202020204" pitchFamily="34" charset="0"/>
              </a:rPr>
              <a:t>/</a:t>
            </a:r>
            <a:r>
              <a:rPr lang="ru-RU" sz="2600" b="1" dirty="0" smtClean="0">
                <a:solidFill>
                  <a:srgbClr val="CD9A67"/>
                </a:solidFill>
                <a:effectLst/>
                <a:latin typeface="Circe" panose="020B0502020203020203" pitchFamily="34" charset="-52"/>
                <a:ea typeface="Arial" panose="020B0604020202020204" pitchFamily="34" charset="0"/>
              </a:rPr>
              <a:t>ПОДТВЕРЖДЕНИЯ</a:t>
            </a:r>
          </a:p>
          <a:p>
            <a:pPr>
              <a:spcAft>
                <a:spcPts val="600"/>
              </a:spcAft>
            </a:pPr>
            <a:r>
              <a:rPr lang="ru-RU" sz="2200" b="1" i="1" dirty="0" smtClean="0">
                <a:solidFill>
                  <a:srgbClr val="CD9A67"/>
                </a:solidFill>
                <a:effectLst/>
                <a:latin typeface="Circe" panose="020B0502020203020203" pitchFamily="34" charset="-52"/>
                <a:ea typeface="Arial" panose="020B0604020202020204" pitchFamily="34" charset="0"/>
              </a:rPr>
              <a:t>(категории</a:t>
            </a:r>
            <a:r>
              <a:rPr lang="en-US" sz="2200" b="1" i="1" dirty="0" smtClean="0">
                <a:solidFill>
                  <a:srgbClr val="CD9A67"/>
                </a:solidFill>
                <a:effectLst/>
                <a:latin typeface="Circe" panose="020B0502020203020203" pitchFamily="34" charset="-52"/>
                <a:ea typeface="Arial" panose="020B0604020202020204" pitchFamily="34" charset="0"/>
              </a:rPr>
              <a:t>,</a:t>
            </a:r>
            <a:r>
              <a:rPr lang="ru-RU" sz="2200" b="1" i="1" dirty="0" smtClean="0">
                <a:solidFill>
                  <a:srgbClr val="CD9A67"/>
                </a:solidFill>
                <a:effectLst/>
                <a:latin typeface="Circe" panose="020B0502020203020203" pitchFamily="34" charset="-52"/>
                <a:ea typeface="Arial" panose="020B0604020202020204" pitchFamily="34" charset="0"/>
              </a:rPr>
              <a:t> основные условия</a:t>
            </a:r>
            <a:r>
              <a:rPr lang="en-US" sz="2200" b="1" i="1" dirty="0" smtClean="0">
                <a:solidFill>
                  <a:srgbClr val="CD9A67"/>
                </a:solidFill>
                <a:effectLst/>
                <a:latin typeface="Circe" panose="020B0502020203020203" pitchFamily="34" charset="-52"/>
                <a:ea typeface="Arial" panose="020B0604020202020204" pitchFamily="34" charset="0"/>
              </a:rPr>
              <a:t>,</a:t>
            </a:r>
            <a:r>
              <a:rPr lang="ru-RU" sz="2200" b="1" i="1" dirty="0" smtClean="0">
                <a:solidFill>
                  <a:srgbClr val="CD9A67"/>
                </a:solidFill>
                <a:effectLst/>
                <a:latin typeface="Circe" panose="020B0502020203020203" pitchFamily="34" charset="-52"/>
                <a:ea typeface="Arial" panose="020B0604020202020204" pitchFamily="34" charset="0"/>
              </a:rPr>
              <a:t> порядок)</a:t>
            </a:r>
          </a:p>
          <a:p>
            <a:pPr>
              <a:spcAft>
                <a:spcPts val="600"/>
              </a:spcAft>
            </a:pPr>
            <a:r>
              <a:rPr lang="ru-RU" sz="2200" dirty="0" smtClean="0">
                <a:solidFill>
                  <a:srgbClr val="CD9A67"/>
                </a:solidFill>
                <a:effectLst/>
                <a:latin typeface="Circe" panose="020B0502020203020203" pitchFamily="34" charset="-52"/>
                <a:ea typeface="Arial" panose="020B0604020202020204" pitchFamily="34" charset="0"/>
              </a:rPr>
              <a:t>	</a:t>
            </a:r>
          </a:p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rgbClr val="CD9A67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МЕРЫ ПОДДЕРЖКИ СОЦИАЛЬНЫХ ПРЕДПРИЯТИЙ</a:t>
            </a:r>
            <a:r>
              <a:rPr lang="ru-RU" sz="2400" dirty="0" smtClean="0">
                <a:solidFill>
                  <a:srgbClr val="CD9A67"/>
                </a:solidFill>
                <a:effectLst/>
                <a:latin typeface="Circe" panose="020B0502020203020203" pitchFamily="34" charset="-52"/>
                <a:ea typeface="Arial" panose="020B0604020202020204" pitchFamily="34" charset="0"/>
              </a:rPr>
              <a:t>	</a:t>
            </a:r>
            <a:endParaRPr lang="ru-RU" sz="2400" dirty="0">
              <a:solidFill>
                <a:srgbClr val="CD9A67"/>
              </a:solidFill>
              <a:effectLst/>
              <a:latin typeface="Circe" panose="020B0502020203020203" pitchFamily="34" charset="-52"/>
              <a:ea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B935CCC-9C32-4B9E-BDF2-56381D0CA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5064" y="660565"/>
            <a:ext cx="1908243" cy="90700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97E6562-5032-4936-8F26-1AF7698BB289}"/>
              </a:ext>
            </a:extLst>
          </p:cNvPr>
          <p:cNvSpPr/>
          <p:nvPr/>
        </p:nvSpPr>
        <p:spPr>
          <a:xfrm rot="18900000">
            <a:off x="9208056" y="5365374"/>
            <a:ext cx="431654" cy="431654"/>
          </a:xfrm>
          <a:prstGeom prst="rect">
            <a:avLst/>
          </a:prstGeom>
          <a:solidFill>
            <a:srgbClr val="5A2916"/>
          </a:solidFill>
          <a:ln>
            <a:noFill/>
          </a:ln>
          <a:effectLst>
            <a:outerShdw blurRad="431800" dir="5040000" algn="ctr" rotWithShape="0">
              <a:srgbClr val="CD9A67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834D062B-A449-490D-85BE-96261203BC82}"/>
              </a:ext>
            </a:extLst>
          </p:cNvPr>
          <p:cNvGrpSpPr/>
          <p:nvPr/>
        </p:nvGrpSpPr>
        <p:grpSpPr>
          <a:xfrm rot="5400000">
            <a:off x="9548614" y="4214614"/>
            <a:ext cx="2643387" cy="2643386"/>
            <a:chOff x="9548613" y="0"/>
            <a:chExt cx="2643387" cy="2643386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0A942AF6-BC9D-404F-A7BC-E5900E9C323F}"/>
                </a:ext>
              </a:extLst>
            </p:cNvPr>
            <p:cNvSpPr/>
            <p:nvPr/>
          </p:nvSpPr>
          <p:spPr>
            <a:xfrm>
              <a:off x="9548613" y="0"/>
              <a:ext cx="2643387" cy="2643386"/>
            </a:xfrm>
            <a:custGeom>
              <a:avLst/>
              <a:gdLst>
                <a:gd name="connsiteX0" fmla="*/ 0 w 2643387"/>
                <a:gd name="connsiteY0" fmla="*/ 0 h 2643386"/>
                <a:gd name="connsiteX1" fmla="*/ 2643387 w 2643387"/>
                <a:gd name="connsiteY1" fmla="*/ 0 h 2643386"/>
                <a:gd name="connsiteX2" fmla="*/ 2643387 w 2643387"/>
                <a:gd name="connsiteY2" fmla="*/ 2643386 h 264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3387" h="2643386">
                  <a:moveTo>
                    <a:pt x="0" y="0"/>
                  </a:moveTo>
                  <a:lnTo>
                    <a:pt x="2643387" y="0"/>
                  </a:lnTo>
                  <a:lnTo>
                    <a:pt x="2643387" y="2643386"/>
                  </a:lnTo>
                  <a:close/>
                </a:path>
              </a:pathLst>
            </a:custGeom>
            <a:solidFill>
              <a:srgbClr val="5A2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EB7CEE48-A3BE-46A5-A34D-1AA1F772B194}"/>
                </a:ext>
              </a:extLst>
            </p:cNvPr>
            <p:cNvSpPr/>
            <p:nvPr/>
          </p:nvSpPr>
          <p:spPr>
            <a:xfrm rot="18900000">
              <a:off x="10238731" y="880960"/>
              <a:ext cx="818056" cy="818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8A1DEE08-63AD-4502-BDA5-FEF716328E3B}"/>
                </a:ext>
              </a:extLst>
            </p:cNvPr>
            <p:cNvSpPr/>
            <p:nvPr/>
          </p:nvSpPr>
          <p:spPr>
            <a:xfrm rot="18900000">
              <a:off x="10544499" y="462247"/>
              <a:ext cx="206517" cy="206517"/>
            </a:xfrm>
            <a:prstGeom prst="rect">
              <a:avLst/>
            </a:prstGeom>
            <a:solidFill>
              <a:srgbClr val="E7472C"/>
            </a:solidFill>
            <a:ln>
              <a:noFill/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024528FC-633B-4A64-B788-6ACF53D817F2}"/>
                </a:ext>
              </a:extLst>
            </p:cNvPr>
            <p:cNvSpPr/>
            <p:nvPr/>
          </p:nvSpPr>
          <p:spPr>
            <a:xfrm rot="18900000">
              <a:off x="11010381" y="768936"/>
              <a:ext cx="431654" cy="431654"/>
            </a:xfrm>
            <a:prstGeom prst="rect">
              <a:avLst/>
            </a:prstGeom>
            <a:solidFill>
              <a:srgbClr val="CD9A67"/>
            </a:solidFill>
            <a:ln>
              <a:noFill/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3541E9E7-7D16-439F-AD4D-4BD0EAC60546}"/>
                </a:ext>
              </a:extLst>
            </p:cNvPr>
            <p:cNvSpPr/>
            <p:nvPr/>
          </p:nvSpPr>
          <p:spPr>
            <a:xfrm rot="18900000">
              <a:off x="9719160" y="1144952"/>
              <a:ext cx="290072" cy="290072"/>
            </a:xfrm>
            <a:prstGeom prst="rect">
              <a:avLst/>
            </a:prstGeom>
            <a:solidFill>
              <a:srgbClr val="CD9A67"/>
            </a:solidFill>
            <a:ln>
              <a:noFill/>
            </a:ln>
            <a:effectLst>
              <a:outerShdw blurRad="431800" dir="5040000" algn="ctr" rotWithShape="0">
                <a:srgbClr val="CD9A67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E2DFD8D-A337-41D7-9740-0D2877797C58}"/>
              </a:ext>
            </a:extLst>
          </p:cNvPr>
          <p:cNvSpPr/>
          <p:nvPr/>
        </p:nvSpPr>
        <p:spPr>
          <a:xfrm rot="18900000">
            <a:off x="9759582" y="3459474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0D48D55-F9FD-478D-8A44-62035EA600B2}"/>
              </a:ext>
            </a:extLst>
          </p:cNvPr>
          <p:cNvSpPr/>
          <p:nvPr/>
        </p:nvSpPr>
        <p:spPr>
          <a:xfrm rot="18900000">
            <a:off x="9013144" y="4424684"/>
            <a:ext cx="211026" cy="211026"/>
          </a:xfrm>
          <a:prstGeom prst="rect">
            <a:avLst/>
          </a:prstGeom>
          <a:solidFill>
            <a:srgbClr val="E747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C1501D8E-C245-4930-9C27-7BDC6888F8F2}"/>
              </a:ext>
            </a:extLst>
          </p:cNvPr>
          <p:cNvGrpSpPr/>
          <p:nvPr/>
        </p:nvGrpSpPr>
        <p:grpSpPr>
          <a:xfrm>
            <a:off x="2308756" y="6571168"/>
            <a:ext cx="2298040" cy="45720"/>
            <a:chOff x="1511842" y="5324112"/>
            <a:chExt cx="2298040" cy="45720"/>
          </a:xfrm>
        </p:grpSpPr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8803C1C5-CB4F-4962-9DBC-F11BA47235DA}"/>
                </a:ext>
              </a:extLst>
            </p:cNvPr>
            <p:cNvCxnSpPr>
              <a:cxnSpLocks/>
            </p:cNvCxnSpPr>
            <p:nvPr/>
          </p:nvCxnSpPr>
          <p:spPr>
            <a:xfrm>
              <a:off x="2838450" y="5346970"/>
              <a:ext cx="916244" cy="0"/>
            </a:xfrm>
            <a:prstGeom prst="line">
              <a:avLst/>
            </a:prstGeom>
            <a:ln>
              <a:solidFill>
                <a:srgbClr val="CD9A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F9149BD3-B470-45B9-9783-68E1AFB7494D}"/>
                </a:ext>
              </a:extLst>
            </p:cNvPr>
            <p:cNvSpPr/>
            <p:nvPr/>
          </p:nvSpPr>
          <p:spPr>
            <a:xfrm rot="18900000">
              <a:off x="2970849" y="5324113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D9A67"/>
              </a:solidFill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DC8CBB3D-1AF0-4CCF-A91A-AE22CA3B448B}"/>
                </a:ext>
              </a:extLst>
            </p:cNvPr>
            <p:cNvCxnSpPr>
              <a:cxnSpLocks/>
            </p:cNvCxnSpPr>
            <p:nvPr/>
          </p:nvCxnSpPr>
          <p:spPr>
            <a:xfrm>
              <a:off x="1562795" y="5346970"/>
              <a:ext cx="1353344" cy="0"/>
            </a:xfrm>
            <a:prstGeom prst="line">
              <a:avLst/>
            </a:prstGeom>
            <a:ln>
              <a:solidFill>
                <a:srgbClr val="CD9A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B512752D-77B2-45F8-A264-8B901F7070F8}"/>
                </a:ext>
              </a:extLst>
            </p:cNvPr>
            <p:cNvSpPr/>
            <p:nvPr/>
          </p:nvSpPr>
          <p:spPr>
            <a:xfrm rot="18900000">
              <a:off x="3764163" y="5324112"/>
              <a:ext cx="45719" cy="45719"/>
            </a:xfrm>
            <a:prstGeom prst="rect">
              <a:avLst/>
            </a:prstGeom>
            <a:noFill/>
            <a:ln>
              <a:solidFill>
                <a:srgbClr val="CD9A67"/>
              </a:solidFill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C8A04002-B32F-4B21-85AF-D157CB440C14}"/>
                </a:ext>
              </a:extLst>
            </p:cNvPr>
            <p:cNvSpPr/>
            <p:nvPr/>
          </p:nvSpPr>
          <p:spPr>
            <a:xfrm rot="18900000">
              <a:off x="1511842" y="5324113"/>
              <a:ext cx="45719" cy="45719"/>
            </a:xfrm>
            <a:prstGeom prst="rect">
              <a:avLst/>
            </a:prstGeom>
            <a:noFill/>
            <a:ln>
              <a:solidFill>
                <a:srgbClr val="CD9A67"/>
              </a:solidFill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803956" y="3081330"/>
            <a:ext cx="1447800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1FDCA3F5-6B84-42D5-AFAA-58CFD4BFDB02}"/>
              </a:ext>
            </a:extLst>
          </p:cNvPr>
          <p:cNvSpPr/>
          <p:nvPr/>
        </p:nvSpPr>
        <p:spPr>
          <a:xfrm rot="18900000">
            <a:off x="570273" y="3007759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1369685" y="5913761"/>
            <a:ext cx="2715133" cy="542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</a:pPr>
            <a:endParaRPr lang="ru-RU" sz="2800" b="1" dirty="0">
              <a:solidFill>
                <a:srgbClr val="E7472C"/>
              </a:solidFill>
              <a:latin typeface="Circe" panose="020B0502020203020203" pitchFamily="34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1051167" y="5655613"/>
            <a:ext cx="7755522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Центр инноваций социальной сферы</a:t>
            </a:r>
          </a:p>
          <a:p>
            <a:pPr lvl="0" algn="just">
              <a:lnSpc>
                <a:spcPct val="115000"/>
              </a:lnSpc>
            </a:pPr>
            <a:r>
              <a:rPr lang="ru-RU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Фонда поддержки предпринимательства Югры «Мой Бизнес»</a:t>
            </a:r>
            <a:endParaRPr lang="ru-RU" b="1" dirty="0">
              <a:solidFill>
                <a:srgbClr val="E7472C"/>
              </a:solidFill>
              <a:latin typeface="Circe" panose="020B0502020203020203" pitchFamily="34" charset="-52"/>
            </a:endParaRP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803957" y="4307080"/>
            <a:ext cx="1447800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FDCA3F5-6B84-42D5-AFAA-58CFD4BFDB02}"/>
              </a:ext>
            </a:extLst>
          </p:cNvPr>
          <p:cNvSpPr/>
          <p:nvPr/>
        </p:nvSpPr>
        <p:spPr>
          <a:xfrm rot="18900000">
            <a:off x="570272" y="4233509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7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C170AF31-8AFE-DF35-780E-C960872EDAC1}"/>
              </a:ext>
            </a:extLst>
          </p:cNvPr>
          <p:cNvGrpSpPr/>
          <p:nvPr/>
        </p:nvGrpSpPr>
        <p:grpSpPr>
          <a:xfrm>
            <a:off x="11411448" y="6045742"/>
            <a:ext cx="797464" cy="797464"/>
            <a:chOff x="2832622" y="1080050"/>
            <a:chExt cx="920223" cy="920223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="" xmlns:a16="http://schemas.microsoft.com/office/drawing/2014/main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F0AA53F3-35D2-26F0-DB1C-DC68784B7895}"/>
              </a:ext>
            </a:extLst>
          </p:cNvPr>
          <p:cNvSpPr txBox="1"/>
          <p:nvPr/>
        </p:nvSpPr>
        <p:spPr>
          <a:xfrm>
            <a:off x="637227" y="2033695"/>
            <a:ext cx="11080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доля доходов от осуществления такой деятельности по итогам предыдущего календарного года должна составлять не менее </a:t>
            </a:r>
            <a:r>
              <a:rPr lang="ru-RU"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50%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 в общем объеме доходов, а доля полученной чистой прибыли за предшествующий календарный год, направленная на осуществление такой деятельности в текущем календарном году, должна составлять не менее </a:t>
            </a:r>
            <a:r>
              <a:rPr lang="ru-RU"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50%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 от размера указанной прибыли.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="" xmlns:a16="http://schemas.microsoft.com/office/drawing/2014/main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214702" y="3351287"/>
            <a:ext cx="873329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1FDCA3F5-6B84-42D5-AFAA-58CFD4BFDB02}"/>
              </a:ext>
            </a:extLst>
          </p:cNvPr>
          <p:cNvSpPr/>
          <p:nvPr/>
        </p:nvSpPr>
        <p:spPr>
          <a:xfrm rot="18900000">
            <a:off x="628706" y="3277716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9160BB8-C65F-9AFB-95CB-E3D091D1A368}"/>
              </a:ext>
            </a:extLst>
          </p:cNvPr>
          <p:cNvSpPr/>
          <p:nvPr/>
        </p:nvSpPr>
        <p:spPr>
          <a:xfrm>
            <a:off x="618967" y="2014051"/>
            <a:ext cx="11159397" cy="1096862"/>
          </a:xfrm>
          <a:prstGeom prst="rect">
            <a:avLst/>
          </a:prstGeom>
          <a:noFill/>
          <a:ln>
            <a:solidFill>
              <a:srgbClr val="5A2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FA767BC-E183-9809-1CA2-2842FB6988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44786" y="1295542"/>
            <a:ext cx="451838" cy="5034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1291030" y="1321361"/>
            <a:ext cx="2715133" cy="542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УСЛОВИЯ</a:t>
            </a:r>
            <a:endParaRPr lang="ru-RU" sz="2800" b="1" dirty="0">
              <a:solidFill>
                <a:srgbClr val="E7472C"/>
              </a:solidFill>
              <a:latin typeface="Circe" panose="020B0502020203020203" pitchFamily="34" charset="-52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6B3B20D-C56D-4C20-B8C4-4F6EFB331529}"/>
              </a:ext>
            </a:extLst>
          </p:cNvPr>
          <p:cNvGrpSpPr/>
          <p:nvPr/>
        </p:nvGrpSpPr>
        <p:grpSpPr>
          <a:xfrm>
            <a:off x="384520" y="3454005"/>
            <a:ext cx="750877" cy="785644"/>
            <a:chOff x="857147" y="2911902"/>
            <a:chExt cx="984364" cy="984428"/>
          </a:xfrm>
        </p:grpSpPr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998CFB64-3F3F-479D-ADB2-51569564B3E8}"/>
                </a:ext>
              </a:extLst>
            </p:cNvPr>
            <p:cNvSpPr/>
            <p:nvPr/>
          </p:nvSpPr>
          <p:spPr>
            <a:xfrm>
              <a:off x="857147" y="2911902"/>
              <a:ext cx="984364" cy="984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C7B2E1EA-C34B-433B-9493-3DBDEB62F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29" y="3021916"/>
              <a:ext cx="764401" cy="76440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1466039" y="3552900"/>
            <a:ext cx="5000934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b="1" dirty="0">
                <a:solidFill>
                  <a:srgbClr val="CD9A67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ПАКЕТ ДОКУМЕНТОВ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0AA53F3-35D2-26F0-DB1C-DC68784B7895}"/>
              </a:ext>
            </a:extLst>
          </p:cNvPr>
          <p:cNvSpPr txBox="1"/>
          <p:nvPr/>
        </p:nvSpPr>
        <p:spPr>
          <a:xfrm>
            <a:off x="598232" y="4230844"/>
            <a:ext cx="7075673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600" b="1" dirty="0" smtClean="0">
                <a:solidFill>
                  <a:srgbClr val="CD9A67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Обязательные </a:t>
            </a:r>
            <a:r>
              <a:rPr lang="ru-RU" sz="1600" b="1" dirty="0">
                <a:solidFill>
                  <a:srgbClr val="CD9A67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документы:</a:t>
            </a:r>
          </a:p>
          <a:p>
            <a:pPr algn="just">
              <a:spcBef>
                <a:spcPts val="300"/>
              </a:spcBef>
            </a:pP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</a:t>
            </a:r>
            <a:r>
              <a:rPr lang="en-US" sz="1600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 </a:t>
            </a: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Заявление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</a:p>
          <a:p>
            <a:pPr algn="just">
              <a:spcBef>
                <a:spcPts val="300"/>
              </a:spcBef>
            </a:pP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Справка 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о доле доходов и о доле полученной чистой прибыли;</a:t>
            </a:r>
          </a:p>
          <a:p>
            <a:pPr algn="just">
              <a:spcBef>
                <a:spcPts val="300"/>
              </a:spcBef>
            </a:pP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Сведения 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об осуществлении деятельности, направленной </a:t>
            </a:r>
            <a:endParaRPr lang="ru-RU" sz="1600" dirty="0" smtClean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pPr algn="just"/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на 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достижение общественно полезных целей и способствующей </a:t>
            </a:r>
            <a:endParaRPr lang="ru-RU" sz="1600" dirty="0" smtClean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pPr algn="just"/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решению 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социальных проблем общества.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0AA53F3-35D2-26F0-DB1C-DC68784B7895}"/>
              </a:ext>
            </a:extLst>
          </p:cNvPr>
          <p:cNvSpPr txBox="1"/>
          <p:nvPr/>
        </p:nvSpPr>
        <p:spPr>
          <a:xfrm>
            <a:off x="637227" y="6039674"/>
            <a:ext cx="8637395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ts val="300"/>
              </a:spcBef>
              <a:defRPr sz="1600">
                <a:solidFill>
                  <a:srgbClr val="693019"/>
                </a:solidFill>
                <a:latin typeface="Circe" panose="020B0502020203020203" pitchFamily="34" charset="-52"/>
              </a:defRPr>
            </a:lvl1pPr>
          </a:lstStyle>
          <a:p>
            <a:r>
              <a:rPr lang="ru-RU" b="1" dirty="0">
                <a:solidFill>
                  <a:srgbClr val="CD9A67"/>
                </a:solidFill>
                <a:ea typeface="Arial" panose="020B0604020202020204" pitchFamily="34" charset="0"/>
              </a:rPr>
              <a:t>Необязательные документы, но рекомендуемые:</a:t>
            </a:r>
          </a:p>
          <a:p>
            <a:r>
              <a:rPr lang="ru-RU" dirty="0">
                <a:sym typeface="Wingdings 2"/>
              </a:rPr>
              <a:t> </a:t>
            </a:r>
            <a:r>
              <a:rPr lang="en-US" dirty="0" smtClean="0">
                <a:sym typeface="Wingdings 2"/>
              </a:rPr>
              <a:t> </a:t>
            </a:r>
            <a:r>
              <a:rPr lang="ru-RU" dirty="0" smtClean="0"/>
              <a:t>Отчет </a:t>
            </a:r>
            <a:r>
              <a:rPr lang="ru-RU" dirty="0"/>
              <a:t>о социальном воздействии.</a:t>
            </a:r>
          </a:p>
        </p:txBody>
      </p:sp>
      <p:sp>
        <p:nvSpPr>
          <p:cNvPr id="23" name="Полилиния: фигура 59">
            <a:extLst>
              <a:ext uri="{FF2B5EF4-FFF2-40B4-BE49-F238E27FC236}">
                <a16:creationId xmlns="" xmlns:a16="http://schemas.microsoft.com/office/drawing/2014/main" id="{5C3B5668-CBBD-E8A6-BD6E-72CD27AD9AE6}"/>
              </a:ext>
            </a:extLst>
          </p:cNvPr>
          <p:cNvSpPr/>
          <p:nvPr/>
        </p:nvSpPr>
        <p:spPr>
          <a:xfrm>
            <a:off x="598232" y="323156"/>
            <a:ext cx="2859584" cy="804625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754604" y="399078"/>
            <a:ext cx="2715133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4 КАТЕГОРИЯ</a:t>
            </a:r>
            <a:endParaRPr lang="ru-RU" sz="2800" b="1" dirty="0">
              <a:solidFill>
                <a:srgbClr val="E7472C"/>
              </a:solidFill>
              <a:latin typeface="Circe" panose="020B0502020203020203" pitchFamily="34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6FF0217-25C5-D47D-CB95-85B1C227E7DD}"/>
              </a:ext>
            </a:extLst>
          </p:cNvPr>
          <p:cNvSpPr txBox="1"/>
          <p:nvPr/>
        </p:nvSpPr>
        <p:spPr>
          <a:xfrm>
            <a:off x="4208947" y="245822"/>
            <a:ext cx="7940858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осуществление </a:t>
            </a:r>
            <a:r>
              <a:rPr lang="ru-RU" b="1" dirty="0">
                <a:solidFill>
                  <a:srgbClr val="693019"/>
                </a:solidFill>
                <a:latin typeface="Circe" panose="020B0502020203020203" pitchFamily="34" charset="-52"/>
              </a:rPr>
              <a:t>деятельности, направленной на достижение общественно полезных целей и способствующей решению социальных проблем общества </a:t>
            </a: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="" xmlns:a16="http://schemas.microsoft.com/office/drawing/2014/main" id="{D593B21A-C5B1-DC70-699A-0051369692F6}"/>
              </a:ext>
            </a:extLst>
          </p:cNvPr>
          <p:cNvSpPr/>
          <p:nvPr/>
        </p:nvSpPr>
        <p:spPr>
          <a:xfrm rot="5400000">
            <a:off x="3488348" y="519147"/>
            <a:ext cx="418800" cy="347714"/>
          </a:xfrm>
          <a:prstGeom prst="triangle">
            <a:avLst/>
          </a:prstGeom>
          <a:solidFill>
            <a:srgbClr val="E74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9160BB8-C65F-9AFB-95CB-E3D091D1A368}"/>
              </a:ext>
            </a:extLst>
          </p:cNvPr>
          <p:cNvSpPr/>
          <p:nvPr/>
        </p:nvSpPr>
        <p:spPr>
          <a:xfrm>
            <a:off x="4147705" y="192487"/>
            <a:ext cx="8063342" cy="1096862"/>
          </a:xfrm>
          <a:prstGeom prst="rect">
            <a:avLst/>
          </a:prstGeom>
          <a:noFill/>
          <a:ln>
            <a:solidFill>
              <a:srgbClr val="5A2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User1\Desktop\2559561cb42f0a16f6ec2f03c0ee892d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3346603"/>
            <a:ext cx="3378638" cy="253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9301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57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C170AF31-8AFE-DF35-780E-C960872EDAC1}"/>
              </a:ext>
            </a:extLst>
          </p:cNvPr>
          <p:cNvGrpSpPr/>
          <p:nvPr/>
        </p:nvGrpSpPr>
        <p:grpSpPr>
          <a:xfrm>
            <a:off x="11411448" y="6045742"/>
            <a:ext cx="797464" cy="797464"/>
            <a:chOff x="2832622" y="1080050"/>
            <a:chExt cx="920223" cy="920223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="" xmlns:a16="http://schemas.microsoft.com/office/drawing/2014/main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F0AA53F3-35D2-26F0-DB1C-DC68784B7895}"/>
              </a:ext>
            </a:extLst>
          </p:cNvPr>
          <p:cNvSpPr txBox="1"/>
          <p:nvPr/>
        </p:nvSpPr>
        <p:spPr>
          <a:xfrm>
            <a:off x="683354" y="2132881"/>
            <a:ext cx="11080080" cy="340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</a:t>
            </a:r>
            <a:r>
              <a:rPr lang="en-US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отдых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и оздоровление детей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pPr algn="just">
              <a:spcBef>
                <a:spcPts val="300"/>
              </a:spcBef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психолого-педагогическая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, медицинская  и социальная помощь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обучающимся</a:t>
            </a:r>
            <a:r>
              <a:rPr lang="en-US" dirty="0" smtClean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pPr algn="just">
              <a:spcBef>
                <a:spcPts val="300"/>
              </a:spcBef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дошкольное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образование и общее образование, дополнительное образование детей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pPr algn="just">
              <a:spcBef>
                <a:spcPts val="300"/>
              </a:spcBef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культурно-просветительская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деятельность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психолого-педагогические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и иные услуги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pPr algn="just">
              <a:spcAft>
                <a:spcPts val="300"/>
              </a:spcAft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деятельность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по обучению работников и добровольцев (волонтеров) СО НКО, направленному на повышение качества предоставления услуг такими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организациями</a:t>
            </a:r>
            <a:r>
              <a:rPr lang="en-US" dirty="0" smtClean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pPr algn="just">
              <a:spcAft>
                <a:spcPts val="300"/>
              </a:spcAft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деятельность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по оказанию услуг, направленных на развитие межнационального сотрудничества, сохранение и защиту самобытности, культуры, языков и традиций народов Российской Федерации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pPr algn="just"/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деятельность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по реализации книжной продукции для детей и юношества, учебной, просветительской и справочной литературы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.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763027F-1FE5-2D86-7498-954572CC1CCB}"/>
              </a:ext>
            </a:extLst>
          </p:cNvPr>
          <p:cNvSpPr txBox="1"/>
          <p:nvPr/>
        </p:nvSpPr>
        <p:spPr>
          <a:xfrm>
            <a:off x="683354" y="469003"/>
            <a:ext cx="11283198" cy="923330"/>
          </a:xfrm>
          <a:prstGeom prst="rect">
            <a:avLst/>
          </a:prstGeom>
          <a:solidFill>
            <a:srgbClr val="693019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Виды деятельности в соответствии с п.4 ч.1 ст. </a:t>
            </a:r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>24.1 </a:t>
            </a:r>
            <a:endParaRPr lang="ru-RU" b="1" dirty="0" smtClean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Федерального </a:t>
            </a:r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>закона от 24.07.2007 № 209-ФЗ </a:t>
            </a:r>
            <a:endParaRPr lang="ru-RU" b="1" dirty="0" smtClean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«О </a:t>
            </a:r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>развитии малого и среднего предпринимательства в Российской </a:t>
            </a:r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Федерации»</a:t>
            </a:r>
            <a:endParaRPr lang="ru-RU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="" xmlns:a16="http://schemas.microsoft.com/office/drawing/2014/main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0" y="1782345"/>
            <a:ext cx="873329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1FDCA3F5-6B84-42D5-AFAA-58CFD4BFDB02}"/>
              </a:ext>
            </a:extLst>
          </p:cNvPr>
          <p:cNvSpPr/>
          <p:nvPr/>
        </p:nvSpPr>
        <p:spPr>
          <a:xfrm rot="18900000">
            <a:off x="799759" y="1708774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8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C170AF31-8AFE-DF35-780E-C960872EDAC1}"/>
              </a:ext>
            </a:extLst>
          </p:cNvPr>
          <p:cNvGrpSpPr/>
          <p:nvPr/>
        </p:nvGrpSpPr>
        <p:grpSpPr>
          <a:xfrm>
            <a:off x="11364703" y="6107326"/>
            <a:ext cx="797464" cy="797464"/>
            <a:chOff x="2832622" y="1080050"/>
            <a:chExt cx="920223" cy="920223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="" xmlns:a16="http://schemas.microsoft.com/office/drawing/2014/main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F0AA53F3-35D2-26F0-DB1C-DC68784B7895}"/>
              </a:ext>
            </a:extLst>
          </p:cNvPr>
          <p:cNvSpPr txBox="1"/>
          <p:nvPr/>
        </p:nvSpPr>
        <p:spPr>
          <a:xfrm>
            <a:off x="683355" y="1791932"/>
            <a:ext cx="11080080" cy="416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предоставление услуг лицам, относящимся к социально незащищенным группам граждан, и семьям с детьми в области здравоохранения, проведение занятий в детских и молодежных кружках, секциях, студиях;</a:t>
            </a:r>
          </a:p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оказание услуг в сфере физической культуры и спорта; </a:t>
            </a:r>
          </a:p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организация социального туризма (в части экскурсионно-познавательных туров для лиц, относящихся к социально незащищенным группам граждан);</a:t>
            </a:r>
          </a:p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оказание помощи пострадавшим в результате стихийных бедствий, экологических, техногенных или иных катастроф, социальных, национальных, религиозных конфликтов, беженцам и вынужденным переселенцам;</a:t>
            </a:r>
          </a:p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производство и (или) реализация медицинской техники, протезно-ортопедических изделий, а также технических средств, включая автомототранспорт, материалы, которые могут быть использованы исключительно для профилактики инвалидности или реабилитации инвалидов;</a:t>
            </a:r>
          </a:p>
          <a:p>
            <a:pPr marL="285750" indent="-285750" algn="just">
              <a:buFont typeface="Wingdings 2"/>
              <a:buChar char=""/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предоставление образовательных услуг лицам, относящимся к социально незащищенным группам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граждан.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763027F-1FE5-2D86-7498-954572CC1CCB}"/>
              </a:ext>
            </a:extLst>
          </p:cNvPr>
          <p:cNvSpPr txBox="1"/>
          <p:nvPr/>
        </p:nvSpPr>
        <p:spPr>
          <a:xfrm>
            <a:off x="523631" y="438718"/>
            <a:ext cx="11383820" cy="923330"/>
          </a:xfrm>
          <a:prstGeom prst="rect">
            <a:avLst/>
          </a:prstGeom>
          <a:solidFill>
            <a:srgbClr val="693019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Виды деятельности в соответствии с п.</a:t>
            </a:r>
            <a:r>
              <a:rPr lang="en-US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2</a:t>
            </a:r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 ч.1 ст. </a:t>
            </a:r>
            <a:r>
              <a:rPr lang="en-US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5</a:t>
            </a:r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>.1 Закона ХМАО – Югры от 29.12.2007 N 213-оз </a:t>
            </a:r>
            <a:endParaRPr lang="ru-RU" b="1" dirty="0" smtClean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>О развитии малого и среднего предпринимательства в Ханты-Мансийском </a:t>
            </a:r>
            <a:endParaRPr lang="ru-RU" b="1" dirty="0" smtClean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автономном </a:t>
            </a:r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>округе – Югре» </a:t>
            </a:r>
            <a:r>
              <a:rPr lang="en-US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:</a:t>
            </a:r>
            <a:endParaRPr lang="ru-RU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85930" y="1642228"/>
            <a:ext cx="873329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FDCA3F5-6B84-42D5-AFAA-58CFD4BFDB02}"/>
              </a:ext>
            </a:extLst>
          </p:cNvPr>
          <p:cNvSpPr/>
          <p:nvPr/>
        </p:nvSpPr>
        <p:spPr>
          <a:xfrm rot="18900000">
            <a:off x="713829" y="1568657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8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C170AF31-8AFE-DF35-780E-C960872EDAC1}"/>
              </a:ext>
            </a:extLst>
          </p:cNvPr>
          <p:cNvGrpSpPr/>
          <p:nvPr/>
        </p:nvGrpSpPr>
        <p:grpSpPr>
          <a:xfrm>
            <a:off x="11394536" y="6060536"/>
            <a:ext cx="797464" cy="797464"/>
            <a:chOff x="2832622" y="1080050"/>
            <a:chExt cx="920223" cy="920223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="" xmlns:a16="http://schemas.microsoft.com/office/drawing/2014/main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763027F-1FE5-2D86-7498-954572CC1CCB}"/>
              </a:ext>
            </a:extLst>
          </p:cNvPr>
          <p:cNvSpPr txBox="1"/>
          <p:nvPr/>
        </p:nvSpPr>
        <p:spPr>
          <a:xfrm>
            <a:off x="2551506" y="362518"/>
            <a:ext cx="7343775" cy="492443"/>
          </a:xfrm>
          <a:prstGeom prst="rect">
            <a:avLst/>
          </a:prstGeom>
          <a:solidFill>
            <a:srgbClr val="69301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ПОДАЧА ДОКУМЕНТОВ</a:t>
            </a:r>
            <a:endParaRPr lang="ru-RU" sz="26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85931" y="1768510"/>
            <a:ext cx="873329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FDCA3F5-6B84-42D5-AFAA-58CFD4BFDB02}"/>
              </a:ext>
            </a:extLst>
          </p:cNvPr>
          <p:cNvSpPr/>
          <p:nvPr/>
        </p:nvSpPr>
        <p:spPr>
          <a:xfrm rot="18900000">
            <a:off x="713828" y="1694939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0AA53F3-35D2-26F0-DB1C-DC68784B7895}"/>
              </a:ext>
            </a:extLst>
          </p:cNvPr>
          <p:cNvSpPr txBox="1"/>
          <p:nvPr/>
        </p:nvSpPr>
        <p:spPr>
          <a:xfrm>
            <a:off x="1037277" y="1583844"/>
            <a:ext cx="6449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после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заполнения документов не забудьте поставить </a:t>
            </a:r>
            <a:r>
              <a:rPr lang="ru-RU" b="1" dirty="0">
                <a:solidFill>
                  <a:srgbClr val="693019"/>
                </a:solidFill>
                <a:latin typeface="Circe" panose="020B0502020203020203" pitchFamily="34" charset="-52"/>
              </a:rPr>
              <a:t>дату, подпись, </a:t>
            </a:r>
            <a:r>
              <a:rPr lang="ru-RU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печать (при наличии)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0AA53F3-35D2-26F0-DB1C-DC68784B7895}"/>
              </a:ext>
            </a:extLst>
          </p:cNvPr>
          <p:cNvSpPr txBox="1"/>
          <p:nvPr/>
        </p:nvSpPr>
        <p:spPr>
          <a:xfrm>
            <a:off x="1037277" y="2459962"/>
            <a:ext cx="60656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оригиналы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документов на бумажном носителе направляются в Уполномоченный орган – </a:t>
            </a:r>
            <a:r>
              <a:rPr lang="ru-RU" b="1" dirty="0">
                <a:solidFill>
                  <a:srgbClr val="693019"/>
                </a:solidFill>
                <a:latin typeface="Circe" panose="020B0502020203020203" pitchFamily="34" charset="-52"/>
              </a:rPr>
              <a:t>Департамент экономического развития Ханты-Мансийского автономного округа – Югры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0AA53F3-35D2-26F0-DB1C-DC68784B7895}"/>
              </a:ext>
            </a:extLst>
          </p:cNvPr>
          <p:cNvSpPr txBox="1"/>
          <p:nvPr/>
        </p:nvSpPr>
        <p:spPr>
          <a:xfrm>
            <a:off x="1037275" y="3759305"/>
            <a:ext cx="6130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с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пособы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подачи: лично, МФЦ, почтовое отправление;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0AA53F3-35D2-26F0-DB1C-DC68784B7895}"/>
              </a:ext>
            </a:extLst>
          </p:cNvPr>
          <p:cNvSpPr txBox="1"/>
          <p:nvPr/>
        </p:nvSpPr>
        <p:spPr>
          <a:xfrm>
            <a:off x="1037275" y="4352252"/>
            <a:ext cx="600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срок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рассмотрения документов – </a:t>
            </a:r>
            <a:r>
              <a:rPr lang="ru-RU" b="1" dirty="0">
                <a:solidFill>
                  <a:srgbClr val="693019"/>
                </a:solidFill>
                <a:latin typeface="Circe" panose="020B0502020203020203" pitchFamily="34" charset="-52"/>
              </a:rPr>
              <a:t>30 рабочих дней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AA53F3-35D2-26F0-DB1C-DC68784B7895}"/>
              </a:ext>
            </a:extLst>
          </p:cNvPr>
          <p:cNvSpPr txBox="1"/>
          <p:nvPr/>
        </p:nvSpPr>
        <p:spPr>
          <a:xfrm>
            <a:off x="1037275" y="4950331"/>
            <a:ext cx="67922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результаты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будут направлены Вам способом, указанном в Заявлении (</a:t>
            </a:r>
            <a:r>
              <a:rPr lang="ru-RU" b="1" dirty="0">
                <a:solidFill>
                  <a:srgbClr val="693019"/>
                </a:solidFill>
                <a:latin typeface="Circe" panose="020B0502020203020203" pitchFamily="34" charset="-52"/>
              </a:rPr>
              <a:t>почтовое отправление или электронная почта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);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0AA53F3-35D2-26F0-DB1C-DC68784B7895}"/>
              </a:ext>
            </a:extLst>
          </p:cNvPr>
          <p:cNvSpPr txBox="1"/>
          <p:nvPr/>
        </p:nvSpPr>
        <p:spPr>
          <a:xfrm>
            <a:off x="1037276" y="5773402"/>
            <a:ext cx="6792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сведения о наличии статуса социальное предприятие отражены в </a:t>
            </a:r>
            <a:r>
              <a:rPr lang="ru-RU" b="1" dirty="0">
                <a:solidFill>
                  <a:srgbClr val="693019"/>
                </a:solidFill>
                <a:latin typeface="Circe" panose="020B0502020203020203" pitchFamily="34" charset="-52"/>
              </a:rPr>
              <a:t>Едином реестре субъектов МСП. 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37574" y="2649401"/>
            <a:ext cx="873329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FDCA3F5-6B84-42D5-AFAA-58CFD4BFDB02}"/>
              </a:ext>
            </a:extLst>
          </p:cNvPr>
          <p:cNvSpPr/>
          <p:nvPr/>
        </p:nvSpPr>
        <p:spPr>
          <a:xfrm rot="18900000">
            <a:off x="762185" y="2575830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37577" y="3943971"/>
            <a:ext cx="873329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1FDCA3F5-6B84-42D5-AFAA-58CFD4BFDB02}"/>
              </a:ext>
            </a:extLst>
          </p:cNvPr>
          <p:cNvSpPr/>
          <p:nvPr/>
        </p:nvSpPr>
        <p:spPr>
          <a:xfrm rot="18900000">
            <a:off x="762182" y="3870400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37578" y="4516957"/>
            <a:ext cx="873329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FDCA3F5-6B84-42D5-AFAA-58CFD4BFDB02}"/>
              </a:ext>
            </a:extLst>
          </p:cNvPr>
          <p:cNvSpPr/>
          <p:nvPr/>
        </p:nvSpPr>
        <p:spPr>
          <a:xfrm rot="18900000">
            <a:off x="762181" y="4443386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76638" y="5160666"/>
            <a:ext cx="873329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FDCA3F5-6B84-42D5-AFAA-58CFD4BFDB02}"/>
              </a:ext>
            </a:extLst>
          </p:cNvPr>
          <p:cNvSpPr/>
          <p:nvPr/>
        </p:nvSpPr>
        <p:spPr>
          <a:xfrm rot="18900000">
            <a:off x="723121" y="5087095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37575" y="5997815"/>
            <a:ext cx="873329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1FDCA3F5-6B84-42D5-AFAA-58CFD4BFDB02}"/>
              </a:ext>
            </a:extLst>
          </p:cNvPr>
          <p:cNvSpPr/>
          <p:nvPr/>
        </p:nvSpPr>
        <p:spPr>
          <a:xfrm rot="18900000">
            <a:off x="762184" y="5924244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7" name="Picture 3" descr="C:\Users\User1\Desktop\2oo2jl48ecz9k72lv3dcpgdbr7r67xwz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48" y="2230176"/>
            <a:ext cx="4331381" cy="24364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9301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91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C170AF31-8AFE-DF35-780E-C960872EDAC1}"/>
              </a:ext>
            </a:extLst>
          </p:cNvPr>
          <p:cNvGrpSpPr/>
          <p:nvPr/>
        </p:nvGrpSpPr>
        <p:grpSpPr>
          <a:xfrm>
            <a:off x="11024637" y="367645"/>
            <a:ext cx="797464" cy="797464"/>
            <a:chOff x="2832622" y="1080050"/>
            <a:chExt cx="920223" cy="920223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="" xmlns:a16="http://schemas.microsoft.com/office/drawing/2014/main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76B3B20D-C56D-4C20-B8C4-4F6EFB331529}"/>
              </a:ext>
            </a:extLst>
          </p:cNvPr>
          <p:cNvGrpSpPr/>
          <p:nvPr/>
        </p:nvGrpSpPr>
        <p:grpSpPr>
          <a:xfrm>
            <a:off x="319889" y="304098"/>
            <a:ext cx="984364" cy="984428"/>
            <a:chOff x="857147" y="2911902"/>
            <a:chExt cx="984364" cy="984428"/>
          </a:xfrm>
        </p:grpSpPr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998CFB64-3F3F-479D-ADB2-51569564B3E8}"/>
                </a:ext>
              </a:extLst>
            </p:cNvPr>
            <p:cNvSpPr/>
            <p:nvPr/>
          </p:nvSpPr>
          <p:spPr>
            <a:xfrm>
              <a:off x="857147" y="2911902"/>
              <a:ext cx="984364" cy="984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C7B2E1EA-C34B-433B-9493-3DBDEB62F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29" y="3021916"/>
              <a:ext cx="764401" cy="764401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24036A1-D525-4747-819A-76A00FB8C305}"/>
              </a:ext>
            </a:extLst>
          </p:cNvPr>
          <p:cNvSpPr txBox="1"/>
          <p:nvPr/>
        </p:nvSpPr>
        <p:spPr>
          <a:xfrm>
            <a:off x="1417585" y="587208"/>
            <a:ext cx="6647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CD9A67"/>
                </a:solidFill>
                <a:effectLst/>
                <a:latin typeface="Circe" panose="020B0502020203020203" pitchFamily="34" charset="-52"/>
                <a:ea typeface="Arial" panose="020B0604020202020204" pitchFamily="34" charset="0"/>
              </a:rPr>
              <a:t>НОРМАТИВНО-ПРАВОВАЯ БАЗА</a:t>
            </a:r>
            <a:r>
              <a:rPr lang="ru-RU" sz="2400" dirty="0" smtClean="0">
                <a:solidFill>
                  <a:srgbClr val="CD9A67"/>
                </a:solidFill>
                <a:effectLst/>
                <a:latin typeface="Circe" panose="020B0502020203020203" pitchFamily="34" charset="-52"/>
                <a:ea typeface="Arial" panose="020B0604020202020204" pitchFamily="34" charset="0"/>
              </a:rPr>
              <a:t>	</a:t>
            </a:r>
            <a:endParaRPr lang="ru-RU" sz="2400" dirty="0">
              <a:solidFill>
                <a:srgbClr val="CD9A67"/>
              </a:solidFill>
              <a:effectLst/>
              <a:latin typeface="Circe" panose="020B0502020203020203" pitchFamily="34" charset="-52"/>
              <a:ea typeface="Arial" panose="020B0604020202020204" pitchFamily="34" charset="0"/>
            </a:endParaRPr>
          </a:p>
        </p:txBody>
      </p:sp>
      <p:sp>
        <p:nvSpPr>
          <p:cNvPr id="23" name="Полилиния: фигура 60">
            <a:extLst>
              <a:ext uri="{FF2B5EF4-FFF2-40B4-BE49-F238E27FC236}">
                <a16:creationId xmlns="" xmlns:a16="http://schemas.microsoft.com/office/drawing/2014/main" id="{8A7DFCD4-A418-8440-803C-2FCB961989EB}"/>
              </a:ext>
            </a:extLst>
          </p:cNvPr>
          <p:cNvSpPr/>
          <p:nvPr/>
        </p:nvSpPr>
        <p:spPr>
          <a:xfrm>
            <a:off x="799730" y="5287984"/>
            <a:ext cx="11149232" cy="1303146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Полилиния: фигура 62">
            <a:extLst>
              <a:ext uri="{FF2B5EF4-FFF2-40B4-BE49-F238E27FC236}">
                <a16:creationId xmlns="" xmlns:a16="http://schemas.microsoft.com/office/drawing/2014/main" id="{1B81679C-68CC-B432-D9FA-FA521796141D}"/>
              </a:ext>
            </a:extLst>
          </p:cNvPr>
          <p:cNvSpPr/>
          <p:nvPr/>
        </p:nvSpPr>
        <p:spPr>
          <a:xfrm>
            <a:off x="822167" y="4219335"/>
            <a:ext cx="11092811" cy="694788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1" dirty="0"/>
          </a:p>
        </p:txBody>
      </p:sp>
      <p:sp>
        <p:nvSpPr>
          <p:cNvPr id="25" name="Полилиния: фигура 61">
            <a:extLst>
              <a:ext uri="{FF2B5EF4-FFF2-40B4-BE49-F238E27FC236}">
                <a16:creationId xmlns="" xmlns:a16="http://schemas.microsoft.com/office/drawing/2014/main" id="{C06732A3-8D7F-EE2F-B998-22010C73260F}"/>
              </a:ext>
            </a:extLst>
          </p:cNvPr>
          <p:cNvSpPr/>
          <p:nvPr/>
        </p:nvSpPr>
        <p:spPr>
          <a:xfrm>
            <a:off x="794694" y="2827186"/>
            <a:ext cx="11169979" cy="996560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1" dirty="0"/>
          </a:p>
        </p:txBody>
      </p:sp>
      <p:sp>
        <p:nvSpPr>
          <p:cNvPr id="26" name="Полилиния: фигура 59">
            <a:extLst>
              <a:ext uri="{FF2B5EF4-FFF2-40B4-BE49-F238E27FC236}">
                <a16:creationId xmlns="" xmlns:a16="http://schemas.microsoft.com/office/drawing/2014/main" id="{5C3B5668-CBBD-E8A6-BD6E-72CD27AD9AE6}"/>
              </a:ext>
            </a:extLst>
          </p:cNvPr>
          <p:cNvSpPr/>
          <p:nvPr/>
        </p:nvSpPr>
        <p:spPr>
          <a:xfrm>
            <a:off x="748758" y="1648617"/>
            <a:ext cx="11183466" cy="719026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EF13EF4-8D58-7DF6-009C-0172293678C7}"/>
              </a:ext>
            </a:extLst>
          </p:cNvPr>
          <p:cNvSpPr txBox="1"/>
          <p:nvPr/>
        </p:nvSpPr>
        <p:spPr>
          <a:xfrm>
            <a:off x="1092234" y="4229030"/>
            <a:ext cx="10839990" cy="599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500" b="1" dirty="0">
                <a:solidFill>
                  <a:srgbClr val="693019"/>
                </a:solidFill>
                <a:latin typeface="Circe" panose="020B0502020203020203" pitchFamily="34" charset="-52"/>
              </a:rPr>
              <a:t>Закон ХМАО - Югры от 29.12.2007 № 213-оз «О развитии малого и среднего  предпринимательства в Ханты-Мансийском  автономном округе – Югре»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1060900" y="1688909"/>
            <a:ext cx="10514386" cy="599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500" b="1" dirty="0">
                <a:solidFill>
                  <a:srgbClr val="693019"/>
                </a:solidFill>
                <a:latin typeface="Circe" panose="020B0502020203020203" pitchFamily="34" charset="-52"/>
              </a:rPr>
              <a:t>Федеральный закон от 24.07.2007 № 209-ФЗ  «О развитии малого и среднего предпринимательства в Российской Федерации»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8C50193-56BB-0C11-7DE8-313EB21F92F9}"/>
              </a:ext>
            </a:extLst>
          </p:cNvPr>
          <p:cNvSpPr txBox="1"/>
          <p:nvPr/>
        </p:nvSpPr>
        <p:spPr>
          <a:xfrm>
            <a:off x="1130534" y="2827185"/>
            <a:ext cx="10677767" cy="86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500" b="1" dirty="0">
                <a:solidFill>
                  <a:srgbClr val="693019"/>
                </a:solidFill>
                <a:latin typeface="Circe" panose="020B0502020203020203" pitchFamily="34" charset="-52"/>
              </a:rPr>
              <a:t>Приказ Минэкономразвития РФ  от 29.11.2019 № 773 «Об утверждении Порядка признания субъекта малого или среднего предпринимательства социальным предприятием и Порядка формирования перечня субъектов малого и среднего предпринимательства, имеющих статус социального предприятия»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D08B0B99-59DE-FE4A-E399-7BFDA304D042}"/>
              </a:ext>
            </a:extLst>
          </p:cNvPr>
          <p:cNvGrpSpPr/>
          <p:nvPr/>
        </p:nvGrpSpPr>
        <p:grpSpPr>
          <a:xfrm>
            <a:off x="493939" y="1475225"/>
            <a:ext cx="523876" cy="523876"/>
            <a:chOff x="1321070" y="4580842"/>
            <a:chExt cx="523876" cy="523876"/>
          </a:xfrm>
        </p:grpSpPr>
        <p:sp>
          <p:nvSpPr>
            <p:cNvPr id="31" name="Полилиния: фигура 10">
              <a:extLst>
                <a:ext uri="{FF2B5EF4-FFF2-40B4-BE49-F238E27FC236}">
                  <a16:creationId xmlns="" xmlns:a16="http://schemas.microsoft.com/office/drawing/2014/main" id="{25347B37-5C42-41EE-CA54-FD2B0DD57FD2}"/>
                </a:ext>
              </a:extLst>
            </p:cNvPr>
            <p:cNvSpPr/>
            <p:nvPr/>
          </p:nvSpPr>
          <p:spPr>
            <a:xfrm>
              <a:off x="1381322" y="4644566"/>
              <a:ext cx="403372" cy="403372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solidFill>
              <a:srgbClr val="CD9A67"/>
            </a:solidFill>
            <a:ln w="13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BE150EBD-331A-F4ED-47F8-E9D63CC6984D}"/>
                </a:ext>
              </a:extLst>
            </p:cNvPr>
            <p:cNvSpPr txBox="1"/>
            <p:nvPr/>
          </p:nvSpPr>
          <p:spPr>
            <a:xfrm>
              <a:off x="1450907" y="4667357"/>
              <a:ext cx="264203" cy="35779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US" sz="1500" dirty="0">
                  <a:solidFill>
                    <a:srgbClr val="693019"/>
                  </a:solidFill>
                  <a:latin typeface="Circe Bold" panose="020B0602020203020203" pitchFamily="34" charset="-52"/>
                </a:rPr>
                <a:t>1</a:t>
              </a:r>
              <a:endParaRPr lang="ru-RU" sz="1500" dirty="0">
                <a:solidFill>
                  <a:srgbClr val="693019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33" name="Полилиния: фигура 14">
              <a:extLst>
                <a:ext uri="{FF2B5EF4-FFF2-40B4-BE49-F238E27FC236}">
                  <a16:creationId xmlns="" xmlns:a16="http://schemas.microsoft.com/office/drawing/2014/main" id="{C8DD3895-340C-820F-E0E1-BCC2B2AC8AB9}"/>
                </a:ext>
              </a:extLst>
            </p:cNvPr>
            <p:cNvSpPr/>
            <p:nvPr/>
          </p:nvSpPr>
          <p:spPr>
            <a:xfrm>
              <a:off x="1321070" y="4580842"/>
              <a:ext cx="523876" cy="523876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noFill/>
            <a:ln w="13034" cap="flat">
              <a:solidFill>
                <a:srgbClr val="E747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39E17F7F-430F-D92F-3397-98B9C1E75273}"/>
              </a:ext>
            </a:extLst>
          </p:cNvPr>
          <p:cNvGrpSpPr/>
          <p:nvPr/>
        </p:nvGrpSpPr>
        <p:grpSpPr>
          <a:xfrm>
            <a:off x="526389" y="2624391"/>
            <a:ext cx="523876" cy="523876"/>
            <a:chOff x="1321070" y="4580842"/>
            <a:chExt cx="523876" cy="523876"/>
          </a:xfrm>
        </p:grpSpPr>
        <p:sp>
          <p:nvSpPr>
            <p:cNvPr id="35" name="Полилиния: фигура 16">
              <a:extLst>
                <a:ext uri="{FF2B5EF4-FFF2-40B4-BE49-F238E27FC236}">
                  <a16:creationId xmlns="" xmlns:a16="http://schemas.microsoft.com/office/drawing/2014/main" id="{9BA939BC-7467-FDC6-EC42-616E7397C8DA}"/>
                </a:ext>
              </a:extLst>
            </p:cNvPr>
            <p:cNvSpPr/>
            <p:nvPr/>
          </p:nvSpPr>
          <p:spPr>
            <a:xfrm>
              <a:off x="1381322" y="4644566"/>
              <a:ext cx="403372" cy="403372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solidFill>
              <a:srgbClr val="CD9A67"/>
            </a:solidFill>
            <a:ln w="13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65870A7F-6952-1B26-73A2-94278C65685A}"/>
                </a:ext>
              </a:extLst>
            </p:cNvPr>
            <p:cNvSpPr txBox="1"/>
            <p:nvPr/>
          </p:nvSpPr>
          <p:spPr>
            <a:xfrm>
              <a:off x="1450907" y="4675147"/>
              <a:ext cx="264203" cy="3422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ru-RU" sz="1500" dirty="0">
                  <a:solidFill>
                    <a:srgbClr val="693019"/>
                  </a:solidFill>
                  <a:latin typeface="Circe Bold" panose="020B0602020203020203" pitchFamily="34" charset="-52"/>
                </a:rPr>
                <a:t>2</a:t>
              </a:r>
            </a:p>
          </p:txBody>
        </p:sp>
        <p:sp>
          <p:nvSpPr>
            <p:cNvPr id="37" name="Полилиния: фигура 18">
              <a:extLst>
                <a:ext uri="{FF2B5EF4-FFF2-40B4-BE49-F238E27FC236}">
                  <a16:creationId xmlns="" xmlns:a16="http://schemas.microsoft.com/office/drawing/2014/main" id="{D6138B18-F44F-4DD9-E790-19BCFCA8A1C9}"/>
                </a:ext>
              </a:extLst>
            </p:cNvPr>
            <p:cNvSpPr/>
            <p:nvPr/>
          </p:nvSpPr>
          <p:spPr>
            <a:xfrm>
              <a:off x="1321070" y="4580842"/>
              <a:ext cx="523876" cy="523876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noFill/>
            <a:ln w="13034" cap="flat">
              <a:solidFill>
                <a:srgbClr val="E747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49147E89-57D4-1438-67F5-60A0DEF2D788}"/>
              </a:ext>
            </a:extLst>
          </p:cNvPr>
          <p:cNvGrpSpPr/>
          <p:nvPr/>
        </p:nvGrpSpPr>
        <p:grpSpPr>
          <a:xfrm>
            <a:off x="557669" y="4054227"/>
            <a:ext cx="523876" cy="523876"/>
            <a:chOff x="1321070" y="4580842"/>
            <a:chExt cx="523876" cy="523876"/>
          </a:xfrm>
        </p:grpSpPr>
        <p:sp>
          <p:nvSpPr>
            <p:cNvPr id="39" name="Полилиния: фигура 21">
              <a:extLst>
                <a:ext uri="{FF2B5EF4-FFF2-40B4-BE49-F238E27FC236}">
                  <a16:creationId xmlns="" xmlns:a16="http://schemas.microsoft.com/office/drawing/2014/main" id="{C801B225-2E0D-9288-A2E2-1810A532DE72}"/>
                </a:ext>
              </a:extLst>
            </p:cNvPr>
            <p:cNvSpPr/>
            <p:nvPr/>
          </p:nvSpPr>
          <p:spPr>
            <a:xfrm>
              <a:off x="1381322" y="4644566"/>
              <a:ext cx="403372" cy="403372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solidFill>
              <a:srgbClr val="CD9A67"/>
            </a:solidFill>
            <a:ln w="13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0649DEA5-1342-8D89-30BD-4F96D1EFBF07}"/>
                </a:ext>
              </a:extLst>
            </p:cNvPr>
            <p:cNvSpPr txBox="1"/>
            <p:nvPr/>
          </p:nvSpPr>
          <p:spPr>
            <a:xfrm>
              <a:off x="1450907" y="4675147"/>
              <a:ext cx="264203" cy="3422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ru-RU" sz="1500" dirty="0">
                  <a:solidFill>
                    <a:srgbClr val="693019"/>
                  </a:solidFill>
                  <a:latin typeface="Circe Bold" panose="020B0602020203020203" pitchFamily="34" charset="-52"/>
                </a:rPr>
                <a:t>3</a:t>
              </a:r>
            </a:p>
          </p:txBody>
        </p:sp>
        <p:sp>
          <p:nvSpPr>
            <p:cNvPr id="41" name="Полилиния: фигура 23">
              <a:extLst>
                <a:ext uri="{FF2B5EF4-FFF2-40B4-BE49-F238E27FC236}">
                  <a16:creationId xmlns="" xmlns:a16="http://schemas.microsoft.com/office/drawing/2014/main" id="{4501128A-17A7-FFD5-FF29-A394D32394C0}"/>
                </a:ext>
              </a:extLst>
            </p:cNvPr>
            <p:cNvSpPr/>
            <p:nvPr/>
          </p:nvSpPr>
          <p:spPr>
            <a:xfrm>
              <a:off x="1321070" y="4580842"/>
              <a:ext cx="523876" cy="523876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noFill/>
            <a:ln w="13034" cap="flat">
              <a:solidFill>
                <a:srgbClr val="E747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E1017221-D7EC-4410-ECC9-03B2120E8FA1}"/>
              </a:ext>
            </a:extLst>
          </p:cNvPr>
          <p:cNvGrpSpPr/>
          <p:nvPr/>
        </p:nvGrpSpPr>
        <p:grpSpPr>
          <a:xfrm>
            <a:off x="535406" y="5108710"/>
            <a:ext cx="523876" cy="523876"/>
            <a:chOff x="1321070" y="4580842"/>
            <a:chExt cx="523876" cy="523876"/>
          </a:xfrm>
        </p:grpSpPr>
        <p:sp>
          <p:nvSpPr>
            <p:cNvPr id="43" name="Полилиния: фигура 38">
              <a:extLst>
                <a:ext uri="{FF2B5EF4-FFF2-40B4-BE49-F238E27FC236}">
                  <a16:creationId xmlns="" xmlns:a16="http://schemas.microsoft.com/office/drawing/2014/main" id="{29DAD84E-2F5E-FA32-43C6-3CE6EC9706F6}"/>
                </a:ext>
              </a:extLst>
            </p:cNvPr>
            <p:cNvSpPr/>
            <p:nvPr/>
          </p:nvSpPr>
          <p:spPr>
            <a:xfrm>
              <a:off x="1381322" y="4644566"/>
              <a:ext cx="403372" cy="403372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solidFill>
              <a:srgbClr val="CD9A67"/>
            </a:solidFill>
            <a:ln w="13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C8917621-97A2-8138-D450-6AC45B6B4B31}"/>
                </a:ext>
              </a:extLst>
            </p:cNvPr>
            <p:cNvSpPr txBox="1"/>
            <p:nvPr/>
          </p:nvSpPr>
          <p:spPr>
            <a:xfrm>
              <a:off x="1450907" y="4675147"/>
              <a:ext cx="264203" cy="3422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ru-RU" sz="1500" dirty="0">
                  <a:solidFill>
                    <a:srgbClr val="693019"/>
                  </a:solidFill>
                  <a:latin typeface="Circe Bold" panose="020B0602020203020203" pitchFamily="34" charset="-52"/>
                </a:rPr>
                <a:t>4</a:t>
              </a:r>
            </a:p>
          </p:txBody>
        </p:sp>
        <p:sp>
          <p:nvSpPr>
            <p:cNvPr id="45" name="Полилиния: фигура 40">
              <a:extLst>
                <a:ext uri="{FF2B5EF4-FFF2-40B4-BE49-F238E27FC236}">
                  <a16:creationId xmlns="" xmlns:a16="http://schemas.microsoft.com/office/drawing/2014/main" id="{8B5FC5B6-4069-23E4-0069-9DCD98921EF6}"/>
                </a:ext>
              </a:extLst>
            </p:cNvPr>
            <p:cNvSpPr/>
            <p:nvPr/>
          </p:nvSpPr>
          <p:spPr>
            <a:xfrm>
              <a:off x="1321070" y="4580842"/>
              <a:ext cx="523876" cy="523876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noFill/>
            <a:ln w="13034" cap="flat">
              <a:solidFill>
                <a:srgbClr val="E747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EF13EF4-8D58-7DF6-009C-0172293678C7}"/>
              </a:ext>
            </a:extLst>
          </p:cNvPr>
          <p:cNvSpPr txBox="1"/>
          <p:nvPr/>
        </p:nvSpPr>
        <p:spPr>
          <a:xfrm>
            <a:off x="1059282" y="5315896"/>
            <a:ext cx="10839990" cy="1130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500" b="1" dirty="0">
                <a:solidFill>
                  <a:srgbClr val="693019"/>
                </a:solidFill>
                <a:latin typeface="Circe" panose="020B0502020203020203" pitchFamily="34" charset="-52"/>
              </a:rPr>
              <a:t>Приказ Департамента экономического развития ХМАО - Югры от 23.03.2020 № 125-нп «Об утверждении Административного регламента предоставления государственной услуги по признанию субъекта малого или среднего предпринимательства Ханты-Мансийского автономного округа - Югры социальным предприятием»</a:t>
            </a:r>
          </a:p>
        </p:txBody>
      </p:sp>
    </p:spTree>
    <p:extLst>
      <p:ext uri="{BB962C8B-B14F-4D97-AF65-F5344CB8AC3E}">
        <p14:creationId xmlns:p14="http://schemas.microsoft.com/office/powerpoint/2010/main" val="8629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4036A1-D525-4747-819A-76A00FB8C305}"/>
              </a:ext>
            </a:extLst>
          </p:cNvPr>
          <p:cNvSpPr txBox="1"/>
          <p:nvPr/>
        </p:nvSpPr>
        <p:spPr>
          <a:xfrm>
            <a:off x="1053981" y="2374464"/>
            <a:ext cx="849463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800" dirty="0" smtClean="0">
                <a:latin typeface="Circe ExtraBold" panose="020B0802020203020203" pitchFamily="34" charset="-52"/>
                <a:ea typeface="Arial" panose="020B0604020202020204" pitchFamily="34" charset="0"/>
              </a:rPr>
              <a:t>МЕРЫ </a:t>
            </a:r>
            <a:r>
              <a:rPr lang="ru-RU" sz="3800" dirty="0">
                <a:latin typeface="Circe ExtraBold" panose="020B0802020203020203" pitchFamily="34" charset="-52"/>
                <a:ea typeface="Arial" panose="020B0604020202020204" pitchFamily="34" charset="0"/>
              </a:rPr>
              <a:t>ПОДДЕРЖКИ </a:t>
            </a:r>
            <a:endParaRPr lang="ru-RU" sz="3800" dirty="0" smtClean="0">
              <a:latin typeface="Circe ExtraBold" panose="020B0802020203020203" pitchFamily="34" charset="-52"/>
              <a:ea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3800" dirty="0" smtClean="0">
                <a:latin typeface="Circe ExtraBold" panose="020B0802020203020203" pitchFamily="34" charset="-52"/>
                <a:ea typeface="Arial" panose="020B0604020202020204" pitchFamily="34" charset="0"/>
              </a:rPr>
              <a:t>СОЦИАЛЬНЫХ </a:t>
            </a:r>
            <a:r>
              <a:rPr lang="ru-RU" sz="3800" dirty="0">
                <a:latin typeface="Circe ExtraBold" panose="020B0802020203020203" pitchFamily="34" charset="-52"/>
                <a:ea typeface="Arial" panose="020B0604020202020204" pitchFamily="34" charset="0"/>
              </a:rPr>
              <a:t>ПРЕДПРИЯТИЙ</a:t>
            </a:r>
            <a:r>
              <a:rPr lang="ru-RU" sz="2400" dirty="0" smtClean="0">
                <a:solidFill>
                  <a:srgbClr val="CD9A67"/>
                </a:solidFill>
                <a:effectLst/>
                <a:latin typeface="Circe" panose="020B0502020203020203" pitchFamily="34" charset="-52"/>
                <a:ea typeface="Arial" panose="020B0604020202020204" pitchFamily="34" charset="0"/>
              </a:rPr>
              <a:t>	</a:t>
            </a:r>
            <a:endParaRPr lang="ru-RU" sz="2400" dirty="0">
              <a:solidFill>
                <a:srgbClr val="CD9A67"/>
              </a:solidFill>
              <a:effectLst/>
              <a:latin typeface="Circe" panose="020B0502020203020203" pitchFamily="34" charset="-52"/>
              <a:ea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B935CCC-9C32-4B9E-BDF2-56381D0CA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6185" y="451015"/>
            <a:ext cx="1908243" cy="90700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97E6562-5032-4936-8F26-1AF7698BB289}"/>
              </a:ext>
            </a:extLst>
          </p:cNvPr>
          <p:cNvSpPr/>
          <p:nvPr/>
        </p:nvSpPr>
        <p:spPr>
          <a:xfrm rot="18900000">
            <a:off x="9208056" y="5365374"/>
            <a:ext cx="431654" cy="431654"/>
          </a:xfrm>
          <a:prstGeom prst="rect">
            <a:avLst/>
          </a:prstGeom>
          <a:solidFill>
            <a:srgbClr val="5A2916"/>
          </a:solidFill>
          <a:ln>
            <a:noFill/>
          </a:ln>
          <a:effectLst>
            <a:outerShdw blurRad="431800" dir="5040000" algn="ctr" rotWithShape="0">
              <a:srgbClr val="CD9A67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834D062B-A449-490D-85BE-96261203BC82}"/>
              </a:ext>
            </a:extLst>
          </p:cNvPr>
          <p:cNvGrpSpPr/>
          <p:nvPr/>
        </p:nvGrpSpPr>
        <p:grpSpPr>
          <a:xfrm rot="5400000">
            <a:off x="9548614" y="4214614"/>
            <a:ext cx="2643387" cy="2643386"/>
            <a:chOff x="9548613" y="0"/>
            <a:chExt cx="2643387" cy="2643386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0A942AF6-BC9D-404F-A7BC-E5900E9C323F}"/>
                </a:ext>
              </a:extLst>
            </p:cNvPr>
            <p:cNvSpPr/>
            <p:nvPr/>
          </p:nvSpPr>
          <p:spPr>
            <a:xfrm>
              <a:off x="9548613" y="0"/>
              <a:ext cx="2643387" cy="2643386"/>
            </a:xfrm>
            <a:custGeom>
              <a:avLst/>
              <a:gdLst>
                <a:gd name="connsiteX0" fmla="*/ 0 w 2643387"/>
                <a:gd name="connsiteY0" fmla="*/ 0 h 2643386"/>
                <a:gd name="connsiteX1" fmla="*/ 2643387 w 2643387"/>
                <a:gd name="connsiteY1" fmla="*/ 0 h 2643386"/>
                <a:gd name="connsiteX2" fmla="*/ 2643387 w 2643387"/>
                <a:gd name="connsiteY2" fmla="*/ 2643386 h 264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3387" h="2643386">
                  <a:moveTo>
                    <a:pt x="0" y="0"/>
                  </a:moveTo>
                  <a:lnTo>
                    <a:pt x="2643387" y="0"/>
                  </a:lnTo>
                  <a:lnTo>
                    <a:pt x="2643387" y="2643386"/>
                  </a:lnTo>
                  <a:close/>
                </a:path>
              </a:pathLst>
            </a:custGeom>
            <a:solidFill>
              <a:srgbClr val="5A2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EB7CEE48-A3BE-46A5-A34D-1AA1F772B194}"/>
                </a:ext>
              </a:extLst>
            </p:cNvPr>
            <p:cNvSpPr/>
            <p:nvPr/>
          </p:nvSpPr>
          <p:spPr>
            <a:xfrm rot="18900000">
              <a:off x="10238731" y="880960"/>
              <a:ext cx="818056" cy="818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8A1DEE08-63AD-4502-BDA5-FEF716328E3B}"/>
                </a:ext>
              </a:extLst>
            </p:cNvPr>
            <p:cNvSpPr/>
            <p:nvPr/>
          </p:nvSpPr>
          <p:spPr>
            <a:xfrm rot="18900000">
              <a:off x="10544499" y="462247"/>
              <a:ext cx="206517" cy="206517"/>
            </a:xfrm>
            <a:prstGeom prst="rect">
              <a:avLst/>
            </a:prstGeom>
            <a:solidFill>
              <a:srgbClr val="E7472C"/>
            </a:solidFill>
            <a:ln>
              <a:noFill/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024528FC-633B-4A64-B788-6ACF53D817F2}"/>
                </a:ext>
              </a:extLst>
            </p:cNvPr>
            <p:cNvSpPr/>
            <p:nvPr/>
          </p:nvSpPr>
          <p:spPr>
            <a:xfrm rot="18900000">
              <a:off x="11010381" y="768936"/>
              <a:ext cx="431654" cy="431654"/>
            </a:xfrm>
            <a:prstGeom prst="rect">
              <a:avLst/>
            </a:prstGeom>
            <a:solidFill>
              <a:srgbClr val="CD9A67"/>
            </a:solidFill>
            <a:ln>
              <a:noFill/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3541E9E7-7D16-439F-AD4D-4BD0EAC60546}"/>
                </a:ext>
              </a:extLst>
            </p:cNvPr>
            <p:cNvSpPr/>
            <p:nvPr/>
          </p:nvSpPr>
          <p:spPr>
            <a:xfrm rot="18900000">
              <a:off x="9719160" y="1144952"/>
              <a:ext cx="290072" cy="290072"/>
            </a:xfrm>
            <a:prstGeom prst="rect">
              <a:avLst/>
            </a:prstGeom>
            <a:solidFill>
              <a:srgbClr val="CD9A67"/>
            </a:solidFill>
            <a:ln>
              <a:noFill/>
            </a:ln>
            <a:effectLst>
              <a:outerShdw blurRad="431800" dir="5040000" algn="ctr" rotWithShape="0">
                <a:srgbClr val="CD9A67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E2DFD8D-A337-41D7-9740-0D2877797C58}"/>
              </a:ext>
            </a:extLst>
          </p:cNvPr>
          <p:cNvSpPr/>
          <p:nvPr/>
        </p:nvSpPr>
        <p:spPr>
          <a:xfrm rot="18900000">
            <a:off x="9759582" y="3459474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0D48D55-F9FD-478D-8A44-62035EA600B2}"/>
              </a:ext>
            </a:extLst>
          </p:cNvPr>
          <p:cNvSpPr/>
          <p:nvPr/>
        </p:nvSpPr>
        <p:spPr>
          <a:xfrm rot="18900000">
            <a:off x="9013144" y="4424684"/>
            <a:ext cx="211026" cy="211026"/>
          </a:xfrm>
          <a:prstGeom prst="rect">
            <a:avLst/>
          </a:prstGeom>
          <a:solidFill>
            <a:srgbClr val="E747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C1501D8E-C245-4930-9C27-7BDC6888F8F2}"/>
              </a:ext>
            </a:extLst>
          </p:cNvPr>
          <p:cNvGrpSpPr/>
          <p:nvPr/>
        </p:nvGrpSpPr>
        <p:grpSpPr>
          <a:xfrm>
            <a:off x="2308756" y="6571168"/>
            <a:ext cx="2298040" cy="45720"/>
            <a:chOff x="1511842" y="5324112"/>
            <a:chExt cx="2298040" cy="45720"/>
          </a:xfrm>
        </p:grpSpPr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8803C1C5-CB4F-4962-9DBC-F11BA47235DA}"/>
                </a:ext>
              </a:extLst>
            </p:cNvPr>
            <p:cNvCxnSpPr>
              <a:cxnSpLocks/>
            </p:cNvCxnSpPr>
            <p:nvPr/>
          </p:nvCxnSpPr>
          <p:spPr>
            <a:xfrm>
              <a:off x="2838450" y="5346970"/>
              <a:ext cx="916244" cy="0"/>
            </a:xfrm>
            <a:prstGeom prst="line">
              <a:avLst/>
            </a:prstGeom>
            <a:ln>
              <a:solidFill>
                <a:srgbClr val="CD9A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F9149BD3-B470-45B9-9783-68E1AFB7494D}"/>
                </a:ext>
              </a:extLst>
            </p:cNvPr>
            <p:cNvSpPr/>
            <p:nvPr/>
          </p:nvSpPr>
          <p:spPr>
            <a:xfrm rot="18900000">
              <a:off x="2970849" y="5324113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D9A67"/>
              </a:solidFill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DC8CBB3D-1AF0-4CCF-A91A-AE22CA3B448B}"/>
                </a:ext>
              </a:extLst>
            </p:cNvPr>
            <p:cNvCxnSpPr>
              <a:cxnSpLocks/>
            </p:cNvCxnSpPr>
            <p:nvPr/>
          </p:nvCxnSpPr>
          <p:spPr>
            <a:xfrm>
              <a:off x="1562795" y="5346970"/>
              <a:ext cx="1353344" cy="0"/>
            </a:xfrm>
            <a:prstGeom prst="line">
              <a:avLst/>
            </a:prstGeom>
            <a:ln>
              <a:solidFill>
                <a:srgbClr val="CD9A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B512752D-77B2-45F8-A264-8B901F7070F8}"/>
                </a:ext>
              </a:extLst>
            </p:cNvPr>
            <p:cNvSpPr/>
            <p:nvPr/>
          </p:nvSpPr>
          <p:spPr>
            <a:xfrm rot="18900000">
              <a:off x="3764163" y="5324112"/>
              <a:ext cx="45719" cy="45719"/>
            </a:xfrm>
            <a:prstGeom prst="rect">
              <a:avLst/>
            </a:prstGeom>
            <a:noFill/>
            <a:ln>
              <a:solidFill>
                <a:srgbClr val="CD9A67"/>
              </a:solidFill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C8A04002-B32F-4B21-85AF-D157CB440C14}"/>
                </a:ext>
              </a:extLst>
            </p:cNvPr>
            <p:cNvSpPr/>
            <p:nvPr/>
          </p:nvSpPr>
          <p:spPr>
            <a:xfrm rot="18900000">
              <a:off x="1511842" y="5324113"/>
              <a:ext cx="45719" cy="45719"/>
            </a:xfrm>
            <a:prstGeom prst="rect">
              <a:avLst/>
            </a:prstGeom>
            <a:noFill/>
            <a:ln>
              <a:solidFill>
                <a:srgbClr val="CD9A67"/>
              </a:solidFill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1369685" y="5913761"/>
            <a:ext cx="2715133" cy="542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</a:pPr>
            <a:endParaRPr lang="ru-RU" sz="2800" b="1" dirty="0">
              <a:solidFill>
                <a:srgbClr val="E7472C"/>
              </a:solidFill>
              <a:latin typeface="Circe" panose="020B0502020203020203" pitchFamily="34" charset="-52"/>
            </a:endParaRP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619857" y="3043878"/>
            <a:ext cx="1447800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FDCA3F5-6B84-42D5-AFAA-58CFD4BFDB02}"/>
              </a:ext>
            </a:extLst>
          </p:cNvPr>
          <p:cNvSpPr/>
          <p:nvPr/>
        </p:nvSpPr>
        <p:spPr>
          <a:xfrm rot="18900000">
            <a:off x="754372" y="2970307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9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763027F-1FE5-2D86-7498-954572CC1CCB}"/>
              </a:ext>
            </a:extLst>
          </p:cNvPr>
          <p:cNvSpPr txBox="1"/>
          <p:nvPr/>
        </p:nvSpPr>
        <p:spPr>
          <a:xfrm>
            <a:off x="1943101" y="538177"/>
            <a:ext cx="8000999" cy="492443"/>
          </a:xfrm>
          <a:prstGeom prst="rect">
            <a:avLst/>
          </a:prstGeom>
          <a:solidFill>
            <a:srgbClr val="69301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ГРАНТЫ ДЛЯ СОЦИАЛЬНЫХ ПРЕДПРИЯТИЙ</a:t>
            </a:r>
            <a:endParaRPr lang="ru-RU" sz="26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08498" y="1358619"/>
            <a:ext cx="10817068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Гранты </a:t>
            </a:r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</a:rPr>
              <a:t>предоставляются субъектам малого и среднего предпринимательства со статусом социальное предприятие на начало и развитие своего дела при условии </a:t>
            </a:r>
            <a:r>
              <a:rPr lang="ru-RU" b="1" dirty="0" err="1">
                <a:solidFill>
                  <a:srgbClr val="E7472C"/>
                </a:solidFill>
                <a:latin typeface="Circe" panose="020B0502020203020203" pitchFamily="34" charset="-52"/>
              </a:rPr>
              <a:t>софинансирования</a:t>
            </a:r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</a:rPr>
              <a:t> 25%.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13570" y="5735836"/>
            <a:ext cx="9878280" cy="6463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700" b="1" dirty="0">
                <a:solidFill>
                  <a:srgbClr val="E7472C"/>
                </a:solidFill>
                <a:latin typeface="Circe" panose="020B0502020203020203" pitchFamily="34" charset="-52"/>
                <a:sym typeface="Poppins" charset="0"/>
              </a:rPr>
              <a:t>Уполномоченный орган – Департамент экономического развития Ханты-Мансийского автономного округа – Югры</a:t>
            </a:r>
            <a:r>
              <a:rPr lang="en-US" sz="1700" b="1" dirty="0">
                <a:solidFill>
                  <a:srgbClr val="E7472C"/>
                </a:solidFill>
                <a:latin typeface="Circe" panose="020B0502020203020203" pitchFamily="34" charset="-52"/>
                <a:sym typeface="Poppins" charset="0"/>
              </a:rPr>
              <a:t>;</a:t>
            </a:r>
            <a:endParaRPr lang="ru-RU" sz="1700" b="1" dirty="0">
              <a:solidFill>
                <a:srgbClr val="E7472C"/>
              </a:solidFill>
              <a:latin typeface="Circe" panose="020B0502020203020203" pitchFamily="34" charset="-52"/>
              <a:sym typeface="Poppins" charset="0"/>
            </a:endParaRPr>
          </a:p>
        </p:txBody>
      </p:sp>
      <p:grpSp>
        <p:nvGrpSpPr>
          <p:cNvPr id="84" name="Группа 83">
            <a:extLst>
              <a:ext uri="{FF2B5EF4-FFF2-40B4-BE49-F238E27FC236}">
                <a16:creationId xmlns="" xmlns:a16="http://schemas.microsoft.com/office/drawing/2014/main" id="{C170AF31-8AFE-DF35-780E-C960872EDAC1}"/>
              </a:ext>
            </a:extLst>
          </p:cNvPr>
          <p:cNvGrpSpPr/>
          <p:nvPr/>
        </p:nvGrpSpPr>
        <p:grpSpPr>
          <a:xfrm>
            <a:off x="11326834" y="6078681"/>
            <a:ext cx="797464" cy="797464"/>
            <a:chOff x="2832622" y="1080050"/>
            <a:chExt cx="920223" cy="920223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="" xmlns:a16="http://schemas.microsoft.com/office/drawing/2014/main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="" xmlns:a16="http://schemas.microsoft.com/office/drawing/2014/main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sp>
        <p:nvSpPr>
          <p:cNvPr id="35" name="Полилиния: фигура 59">
            <a:extLst>
              <a:ext uri="{FF2B5EF4-FFF2-40B4-BE49-F238E27FC236}">
                <a16:creationId xmlns="" xmlns:a16="http://schemas.microsoft.com/office/drawing/2014/main" id="{5C3B5668-CBBD-E8A6-BD6E-72CD27AD9AE6}"/>
              </a:ext>
            </a:extLst>
          </p:cNvPr>
          <p:cNvSpPr/>
          <p:nvPr/>
        </p:nvSpPr>
        <p:spPr>
          <a:xfrm>
            <a:off x="1329037" y="2669086"/>
            <a:ext cx="9002487" cy="561753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2069804" y="2716796"/>
            <a:ext cx="833792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СУММА </a:t>
            </a:r>
            <a:r>
              <a:rPr lang="ru-RU" sz="2000" b="1" dirty="0">
                <a:solidFill>
                  <a:srgbClr val="693019"/>
                </a:solidFill>
                <a:latin typeface="Circe" panose="020B0502020203020203" pitchFamily="34" charset="-52"/>
              </a:rPr>
              <a:t>ГРАНТА СОСТАВЛЯЕТ ОТ 100 ДО 500 ТЫСЯЧ РУБЛЕЙ.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D08B0B99-59DE-FE4A-E399-7BFDA304D042}"/>
              </a:ext>
            </a:extLst>
          </p:cNvPr>
          <p:cNvGrpSpPr/>
          <p:nvPr/>
        </p:nvGrpSpPr>
        <p:grpSpPr>
          <a:xfrm>
            <a:off x="1053318" y="2618451"/>
            <a:ext cx="523876" cy="523876"/>
            <a:chOff x="1321070" y="4580842"/>
            <a:chExt cx="523876" cy="523876"/>
          </a:xfrm>
        </p:grpSpPr>
        <p:sp>
          <p:nvSpPr>
            <p:cNvPr id="38" name="Полилиния: фигура 10">
              <a:extLst>
                <a:ext uri="{FF2B5EF4-FFF2-40B4-BE49-F238E27FC236}">
                  <a16:creationId xmlns="" xmlns:a16="http://schemas.microsoft.com/office/drawing/2014/main" id="{25347B37-5C42-41EE-CA54-FD2B0DD57FD2}"/>
                </a:ext>
              </a:extLst>
            </p:cNvPr>
            <p:cNvSpPr/>
            <p:nvPr/>
          </p:nvSpPr>
          <p:spPr>
            <a:xfrm>
              <a:off x="1381322" y="4644566"/>
              <a:ext cx="403372" cy="403372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solidFill>
              <a:srgbClr val="CD9A67"/>
            </a:solidFill>
            <a:ln w="13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E150EBD-331A-F4ED-47F8-E9D63CC6984D}"/>
                </a:ext>
              </a:extLst>
            </p:cNvPr>
            <p:cNvSpPr txBox="1"/>
            <p:nvPr/>
          </p:nvSpPr>
          <p:spPr>
            <a:xfrm>
              <a:off x="1450907" y="4679187"/>
              <a:ext cx="264203" cy="33413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15000"/>
                </a:lnSpc>
              </a:pPr>
              <a:endParaRPr lang="ru-RU" sz="1500" dirty="0">
                <a:solidFill>
                  <a:srgbClr val="693019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40" name="Полилиния: фигура 14">
              <a:extLst>
                <a:ext uri="{FF2B5EF4-FFF2-40B4-BE49-F238E27FC236}">
                  <a16:creationId xmlns="" xmlns:a16="http://schemas.microsoft.com/office/drawing/2014/main" id="{C8DD3895-340C-820F-E0E1-BCC2B2AC8AB9}"/>
                </a:ext>
              </a:extLst>
            </p:cNvPr>
            <p:cNvSpPr/>
            <p:nvPr/>
          </p:nvSpPr>
          <p:spPr>
            <a:xfrm>
              <a:off x="1321070" y="4580842"/>
              <a:ext cx="523876" cy="523876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noFill/>
            <a:ln w="13034" cap="flat">
              <a:solidFill>
                <a:srgbClr val="E747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53318" y="3424177"/>
            <a:ext cx="10221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</a:rPr>
              <a:t>Средства гранта могут быть направлены на компенсацию следующих расходов:</a:t>
            </a:r>
          </a:p>
          <a:p>
            <a:endParaRPr lang="ru-RU" dirty="0"/>
          </a:p>
          <a:p>
            <a:r>
              <a:rPr lang="ru-RU" dirty="0" smtClean="0">
                <a:sym typeface="Wingdings 2"/>
              </a:rPr>
              <a:t>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аренда нежилого помещения;</a:t>
            </a:r>
          </a:p>
          <a:p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ремонт нежилого помещения, включая приобретение строительных материалов;</a:t>
            </a:r>
          </a:p>
          <a:p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оплата коммунальных услуг;</a:t>
            </a:r>
          </a:p>
          <a:p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приобретение оргтехники, оборудования, программного обеспечения;</a:t>
            </a:r>
          </a:p>
          <a:p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выплата по передаче прав на франшизу (паушальный взнос) и др.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lc="http://schemas.openxmlformats.org/drawingml/2006/lockedCanvas" xmlns:a16="http://schemas.microsoft.com/office/drawing/2014/main" xmlns="" id="{98E1E9BA-8FD6-9813-32E1-827EA78D3C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9712" y="210179"/>
            <a:ext cx="935544" cy="11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>
            <a:extLst>
              <a:ext uri="{FF2B5EF4-FFF2-40B4-BE49-F238E27FC236}">
                <a16:creationId xmlns="" xmlns:a16="http://schemas.microsoft.com/office/drawing/2014/main" id="{C170AF31-8AFE-DF35-780E-C960872EDAC1}"/>
              </a:ext>
            </a:extLst>
          </p:cNvPr>
          <p:cNvGrpSpPr/>
          <p:nvPr/>
        </p:nvGrpSpPr>
        <p:grpSpPr>
          <a:xfrm>
            <a:off x="11326834" y="6078681"/>
            <a:ext cx="797464" cy="797464"/>
            <a:chOff x="2832622" y="1080050"/>
            <a:chExt cx="920223" cy="920223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="" xmlns:a16="http://schemas.microsoft.com/office/drawing/2014/main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="" xmlns:a16="http://schemas.microsoft.com/office/drawing/2014/main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sp>
        <p:nvSpPr>
          <p:cNvPr id="15" name="object 8"/>
          <p:cNvSpPr/>
          <p:nvPr/>
        </p:nvSpPr>
        <p:spPr>
          <a:xfrm>
            <a:off x="6074789" y="0"/>
            <a:ext cx="45719" cy="6858000"/>
          </a:xfrm>
          <a:custGeom>
            <a:avLst/>
            <a:gdLst/>
            <a:ahLst/>
            <a:cxnLst/>
            <a:rect l="l" t="t" r="r" b="b"/>
            <a:pathLst>
              <a:path w="12700" h="5143500">
                <a:moveTo>
                  <a:pt x="12700" y="0"/>
                </a:moveTo>
                <a:lnTo>
                  <a:pt x="0" y="0"/>
                </a:lnTo>
                <a:lnTo>
                  <a:pt x="0" y="5143499"/>
                </a:lnTo>
                <a:lnTo>
                  <a:pt x="12700" y="5143499"/>
                </a:lnTo>
                <a:lnTo>
                  <a:pt x="12700" y="0"/>
                </a:lnTo>
                <a:close/>
              </a:path>
            </a:pathLst>
          </a:custGeom>
          <a:solidFill>
            <a:srgbClr val="CD9A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/>
          <p:cNvSpPr txBox="1"/>
          <p:nvPr/>
        </p:nvSpPr>
        <p:spPr>
          <a:xfrm>
            <a:off x="910742" y="1342644"/>
            <a:ext cx="4520643" cy="139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693019"/>
                </a:solidFill>
                <a:latin typeface="Circe" panose="020B0502020203020203" pitchFamily="34" charset="-52"/>
              </a:rPr>
              <a:t>Пониженная налоговая ставка 1%*</a:t>
            </a:r>
          </a:p>
          <a:p>
            <a:pPr marL="12700" marR="5080">
              <a:lnSpc>
                <a:spcPct val="110000"/>
              </a:lnSpc>
              <a:spcBef>
                <a:spcPts val="1490"/>
              </a:spcBef>
            </a:pPr>
            <a:r>
              <a:rPr dirty="0">
                <a:solidFill>
                  <a:srgbClr val="693019"/>
                </a:solidFill>
                <a:latin typeface="Circe" panose="020B0502020203020203" pitchFamily="34" charset="-52"/>
              </a:rPr>
              <a:t>ПО УПРОЩЕННОЙ СИСТЕМЕ НАЛОГООБЛОЖЕНИЯ С </a:t>
            </a:r>
            <a:r>
              <a:rPr dirty="0" smtClean="0">
                <a:solidFill>
                  <a:srgbClr val="693019"/>
                </a:solidFill>
                <a:latin typeface="Circe" panose="020B0502020203020203" pitchFamily="34" charset="-52"/>
              </a:rPr>
              <a:t>ОБЪЕКТОМ НАЛОГООБЛОЖЕНИЯ </a:t>
            </a:r>
            <a:r>
              <a:rPr dirty="0">
                <a:solidFill>
                  <a:srgbClr val="693019"/>
                </a:solidFill>
                <a:latin typeface="Circe" panose="020B0502020203020203" pitchFamily="34" charset="-52"/>
              </a:rPr>
              <a:t>«ДОХОДЫ»</a:t>
            </a:r>
          </a:p>
        </p:txBody>
      </p:sp>
      <p:sp>
        <p:nvSpPr>
          <p:cNvPr id="17" name="object 11"/>
          <p:cNvSpPr txBox="1"/>
          <p:nvPr/>
        </p:nvSpPr>
        <p:spPr>
          <a:xfrm>
            <a:off x="910742" y="4531004"/>
            <a:ext cx="462535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-172720"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иметь статус социальное предприятие;</a:t>
            </a:r>
          </a:p>
          <a:p>
            <a:pPr marL="12700" marR="5080" indent="-172720"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при составлении налоговой декларации указать налоговую ставку в размере 1%.</a:t>
            </a:r>
          </a:p>
        </p:txBody>
      </p:sp>
      <p:sp>
        <p:nvSpPr>
          <p:cNvPr id="20" name="object 17"/>
          <p:cNvSpPr txBox="1"/>
          <p:nvPr/>
        </p:nvSpPr>
        <p:spPr>
          <a:xfrm>
            <a:off x="889621" y="5831726"/>
            <a:ext cx="448315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93019"/>
                </a:solidFill>
                <a:latin typeface="Circe" panose="020B0502020203020203" pitchFamily="34" charset="-52"/>
              </a:rPr>
              <a:t>* Закон Ханты-Мансийского автономного округа - Югры </a:t>
            </a:r>
            <a:r>
              <a:rPr sz="1200" dirty="0" err="1">
                <a:solidFill>
                  <a:srgbClr val="693019"/>
                </a:solidFill>
                <a:latin typeface="Circe" panose="020B0502020203020203" pitchFamily="34" charset="-52"/>
              </a:rPr>
              <a:t>от</a:t>
            </a:r>
            <a:r>
              <a:rPr sz="1200" dirty="0">
                <a:solidFill>
                  <a:srgbClr val="693019"/>
                </a:solidFill>
                <a:latin typeface="Circe" panose="020B0502020203020203" pitchFamily="34" charset="-52"/>
              </a:rPr>
              <a:t> </a:t>
            </a:r>
            <a:r>
              <a:rPr sz="12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30</a:t>
            </a:r>
            <a:r>
              <a:rPr lang="ru-RU" sz="12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 </a:t>
            </a:r>
            <a:r>
              <a:rPr sz="1200" dirty="0" err="1" smtClean="0">
                <a:solidFill>
                  <a:srgbClr val="693019"/>
                </a:solidFill>
                <a:latin typeface="Circe" panose="020B0502020203020203" pitchFamily="34" charset="-52"/>
              </a:rPr>
              <a:t>декабря</a:t>
            </a:r>
            <a:r>
              <a:rPr sz="12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 </a:t>
            </a:r>
            <a:r>
              <a:rPr sz="1200" dirty="0">
                <a:solidFill>
                  <a:srgbClr val="693019"/>
                </a:solidFill>
                <a:latin typeface="Circe" panose="020B0502020203020203" pitchFamily="34" charset="-52"/>
              </a:rPr>
              <a:t>2008 года № 166-оз "О ставках налога, уплачиваемого в </a:t>
            </a:r>
            <a:r>
              <a:rPr sz="1200" dirty="0" err="1" smtClean="0">
                <a:solidFill>
                  <a:srgbClr val="693019"/>
                </a:solidFill>
                <a:latin typeface="Circe" panose="020B0502020203020203" pitchFamily="34" charset="-52"/>
              </a:rPr>
              <a:t>связи</a:t>
            </a:r>
            <a:r>
              <a:rPr lang="ru-RU" sz="12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 </a:t>
            </a:r>
            <a:r>
              <a:rPr sz="12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с </a:t>
            </a:r>
            <a:r>
              <a:rPr sz="1200" dirty="0">
                <a:solidFill>
                  <a:srgbClr val="693019"/>
                </a:solidFill>
                <a:latin typeface="Circe" panose="020B0502020203020203" pitchFamily="34" charset="-52"/>
              </a:rPr>
              <a:t>применением упрощенной системы налогообложения" .</a:t>
            </a:r>
          </a:p>
        </p:txBody>
      </p:sp>
      <p:sp>
        <p:nvSpPr>
          <p:cNvPr id="21" name="Полилиния: фигура 59">
            <a:extLst>
              <a:ext uri="{FF2B5EF4-FFF2-40B4-BE49-F238E27FC236}">
                <a16:creationId xmlns="" xmlns:a16="http://schemas.microsoft.com/office/drawing/2014/main" id="{5C3B5668-CBBD-E8A6-BD6E-72CD27AD9AE6}"/>
              </a:ext>
            </a:extLst>
          </p:cNvPr>
          <p:cNvSpPr/>
          <p:nvPr/>
        </p:nvSpPr>
        <p:spPr>
          <a:xfrm>
            <a:off x="910742" y="3030399"/>
            <a:ext cx="4100914" cy="804625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98918" y="3136612"/>
            <a:ext cx="381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1600" b="1" dirty="0">
                <a:solidFill>
                  <a:srgbClr val="E7472C"/>
                </a:solidFill>
                <a:latin typeface="Circe" panose="020B0502020203020203" pitchFamily="34" charset="-52"/>
              </a:rPr>
              <a:t>Социальные предприятия платят налог </a:t>
            </a:r>
            <a:r>
              <a:rPr lang="ru-RU" sz="1600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со ставкой </a:t>
            </a:r>
            <a:r>
              <a:rPr lang="ru-RU" sz="1600" b="1" dirty="0">
                <a:solidFill>
                  <a:srgbClr val="E7472C"/>
                </a:solidFill>
                <a:latin typeface="Circe" panose="020B0502020203020203" pitchFamily="34" charset="-52"/>
              </a:rPr>
              <a:t>1% вместо 6%.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5FA767BC-E183-9809-1CA2-2842FB6988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411964" y="3110793"/>
            <a:ext cx="451838" cy="5034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89621" y="4079285"/>
            <a:ext cx="1984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1600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Как получить</a:t>
            </a:r>
            <a:r>
              <a:rPr lang="en-US" sz="1600" b="1" dirty="0">
                <a:solidFill>
                  <a:srgbClr val="E7472C"/>
                </a:solidFill>
                <a:latin typeface="Circe" panose="020B0502020203020203" pitchFamily="34" charset="-52"/>
              </a:rPr>
              <a:t>?</a:t>
            </a:r>
            <a:endParaRPr lang="ru-RU" sz="1600" b="1" dirty="0">
              <a:solidFill>
                <a:srgbClr val="E7472C"/>
              </a:solidFill>
              <a:latin typeface="Circe" panose="020B0502020203020203" pitchFamily="34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763027F-1FE5-2D86-7498-954572CC1CCB}"/>
              </a:ext>
            </a:extLst>
          </p:cNvPr>
          <p:cNvSpPr txBox="1"/>
          <p:nvPr/>
        </p:nvSpPr>
        <p:spPr>
          <a:xfrm>
            <a:off x="557360" y="362518"/>
            <a:ext cx="4887519" cy="492443"/>
          </a:xfrm>
          <a:prstGeom prst="rect">
            <a:avLst/>
          </a:prstGeom>
          <a:solidFill>
            <a:srgbClr val="69301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Налоговые льготы</a:t>
            </a:r>
            <a:endParaRPr lang="ru-RU" sz="26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31" name="object 10"/>
          <p:cNvSpPr txBox="1">
            <a:spLocks noGrp="1"/>
          </p:cNvSpPr>
          <p:nvPr>
            <p:ph type="title"/>
          </p:nvPr>
        </p:nvSpPr>
        <p:spPr>
          <a:xfrm>
            <a:off x="6732649" y="1228344"/>
            <a:ext cx="4007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93019"/>
                </a:solidFill>
                <a:latin typeface="Circe" panose="020B0502020203020203" pitchFamily="34" charset="-52"/>
                <a:ea typeface="+mn-ea"/>
                <a:cs typeface="+mn-cs"/>
              </a:rPr>
              <a:t>Сниженный размер арендной платы за имущество*</a:t>
            </a:r>
          </a:p>
        </p:txBody>
      </p:sp>
      <p:sp>
        <p:nvSpPr>
          <p:cNvPr id="32" name="object 18"/>
          <p:cNvSpPr txBox="1"/>
          <p:nvPr/>
        </p:nvSpPr>
        <p:spPr>
          <a:xfrm>
            <a:off x="6861041" y="2732911"/>
            <a:ext cx="5020897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lang="ru-RU" sz="16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наличие </a:t>
            </a:r>
            <a:r>
              <a:rPr sz="1600" b="1" dirty="0" err="1" smtClean="0">
                <a:solidFill>
                  <a:srgbClr val="693019"/>
                </a:solidFill>
                <a:latin typeface="Circe" panose="020B0502020203020203" pitchFamily="34" charset="-52"/>
              </a:rPr>
              <a:t>статус</a:t>
            </a:r>
            <a:r>
              <a:rPr lang="ru-RU" sz="16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а</a:t>
            </a:r>
            <a:r>
              <a:rPr lang="ru-RU"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 </a:t>
            </a:r>
            <a:r>
              <a:rPr lang="ru-RU" sz="16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"</a:t>
            </a:r>
            <a:r>
              <a:rPr sz="1600" b="1" dirty="0" err="1" smtClean="0">
                <a:solidFill>
                  <a:srgbClr val="693019"/>
                </a:solidFill>
                <a:latin typeface="Circe" panose="020B0502020203020203" pitchFamily="34" charset="-52"/>
              </a:rPr>
              <a:t>социальное</a:t>
            </a:r>
            <a:r>
              <a:rPr sz="16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 </a:t>
            </a:r>
            <a:r>
              <a:rPr sz="1600" b="1" dirty="0" err="1" smtClean="0">
                <a:solidFill>
                  <a:srgbClr val="693019"/>
                </a:solidFill>
                <a:latin typeface="Circe" panose="020B0502020203020203" pitchFamily="34" charset="-52"/>
              </a:rPr>
              <a:t>предприятие</a:t>
            </a:r>
            <a:r>
              <a:rPr lang="ru-RU" sz="16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"</a:t>
            </a:r>
            <a:r>
              <a:rPr sz="16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  <a:endParaRPr sz="1600" b="1" dirty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pPr marL="12700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помещение находится в государственной</a:t>
            </a: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185420" algn="l"/>
              </a:tabLst>
            </a:pPr>
            <a:r>
              <a:rPr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собственности.</a:t>
            </a:r>
          </a:p>
        </p:txBody>
      </p:sp>
      <p:sp>
        <p:nvSpPr>
          <p:cNvPr id="43" name="object 23"/>
          <p:cNvSpPr txBox="1"/>
          <p:nvPr/>
        </p:nvSpPr>
        <p:spPr>
          <a:xfrm>
            <a:off x="6705517" y="5901904"/>
            <a:ext cx="35236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dirty="0">
                <a:solidFill>
                  <a:srgbClr val="693019"/>
                </a:solidFill>
                <a:latin typeface="Circe" panose="020B0502020203020203" pitchFamily="34" charset="-52"/>
              </a:rPr>
              <a:t>* Постановление Правительства Ханты-Мансийского автономного округа - Югры от 27 ноября 2017 года № 466-п.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763027F-1FE5-2D86-7498-954572CC1CCB}"/>
              </a:ext>
            </a:extLst>
          </p:cNvPr>
          <p:cNvSpPr txBox="1"/>
          <p:nvPr/>
        </p:nvSpPr>
        <p:spPr>
          <a:xfrm>
            <a:off x="6705517" y="362517"/>
            <a:ext cx="4887519" cy="492443"/>
          </a:xfrm>
          <a:prstGeom prst="rect">
            <a:avLst/>
          </a:prstGeom>
          <a:solidFill>
            <a:srgbClr val="69301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Имущественная поддержка</a:t>
            </a:r>
            <a:endParaRPr lang="ru-RU" sz="26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45" name="Полилиния: фигура 59">
            <a:extLst>
              <a:ext uri="{FF2B5EF4-FFF2-40B4-BE49-F238E27FC236}">
                <a16:creationId xmlns="" xmlns:a16="http://schemas.microsoft.com/office/drawing/2014/main" id="{5C3B5668-CBBD-E8A6-BD6E-72CD27AD9AE6}"/>
              </a:ext>
            </a:extLst>
          </p:cNvPr>
          <p:cNvSpPr/>
          <p:nvPr/>
        </p:nvSpPr>
        <p:spPr>
          <a:xfrm>
            <a:off x="7039638" y="3846250"/>
            <a:ext cx="4532278" cy="804625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221785" y="3902363"/>
            <a:ext cx="4350129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E7472C"/>
                </a:solidFill>
                <a:latin typeface="Circe" panose="020B0502020203020203" pitchFamily="34" charset="-52"/>
              </a:rPr>
              <a:t>Социальные предприятия платят 10% </a:t>
            </a:r>
            <a:endParaRPr lang="ru-RU" sz="1600" b="1" dirty="0" smtClean="0">
              <a:solidFill>
                <a:srgbClr val="E7472C"/>
              </a:solidFill>
              <a:latin typeface="Circe" panose="020B0502020203020203" pitchFamily="34" charset="-52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от </a:t>
            </a:r>
            <a:r>
              <a:rPr lang="ru-RU" sz="1600" b="1" dirty="0">
                <a:solidFill>
                  <a:srgbClr val="E7472C"/>
                </a:solidFill>
                <a:latin typeface="Circe" panose="020B0502020203020203" pitchFamily="34" charset="-52"/>
              </a:rPr>
              <a:t>рыночной стоимости аренды.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FA767BC-E183-9809-1CA2-2842FB6988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540860" y="3926644"/>
            <a:ext cx="451838" cy="50347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787903" y="2350707"/>
            <a:ext cx="1634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dirty="0">
                <a:solidFill>
                  <a:srgbClr val="E7472C"/>
                </a:solidFill>
                <a:latin typeface="Circe" panose="020B0502020203020203" pitchFamily="34" charset="-52"/>
              </a:rPr>
              <a:t>Условия: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:lc="http://schemas.openxmlformats.org/drawingml/2006/lockedCanvas" xmlns:a16="http://schemas.microsoft.com/office/drawing/2014/main" xmlns="" id="{AA0DA03C-8E05-41BC-9754-4922E029DD4C}"/>
              </a:ext>
            </a:extLst>
          </p:cNvPr>
          <p:cNvGrpSpPr/>
          <p:nvPr/>
        </p:nvGrpSpPr>
        <p:grpSpPr>
          <a:xfrm>
            <a:off x="5605464" y="2732911"/>
            <a:ext cx="1100051" cy="1115053"/>
            <a:chOff x="6518703" y="1507002"/>
            <a:chExt cx="984364" cy="984428"/>
          </a:xfrm>
        </p:grpSpPr>
        <p:sp>
          <p:nvSpPr>
            <p:cNvPr id="50" name="Овал 4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9FDEE7D-B5CB-4B66-A9C6-704B6FD5A352}"/>
                </a:ext>
              </a:extLst>
            </p:cNvPr>
            <p:cNvSpPr/>
            <p:nvPr/>
          </p:nvSpPr>
          <p:spPr>
            <a:xfrm>
              <a:off x="6518703" y="1507002"/>
              <a:ext cx="984364" cy="984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51" name="Рисунок 5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8212A98-BC68-4F8A-B309-EBF0433FD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685" y="1617016"/>
              <a:ext cx="764401" cy="764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6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>
            <a:extLst>
              <a:ext uri="{FF2B5EF4-FFF2-40B4-BE49-F238E27FC236}">
                <a16:creationId xmlns="" xmlns:a16="http://schemas.microsoft.com/office/drawing/2014/main" id="{C170AF31-8AFE-DF35-780E-C960872EDAC1}"/>
              </a:ext>
            </a:extLst>
          </p:cNvPr>
          <p:cNvGrpSpPr/>
          <p:nvPr/>
        </p:nvGrpSpPr>
        <p:grpSpPr>
          <a:xfrm>
            <a:off x="11326834" y="6078681"/>
            <a:ext cx="797464" cy="797464"/>
            <a:chOff x="2832622" y="1080050"/>
            <a:chExt cx="920223" cy="920223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="" xmlns:a16="http://schemas.microsoft.com/office/drawing/2014/main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="" xmlns:a16="http://schemas.microsoft.com/office/drawing/2014/main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sp>
        <p:nvSpPr>
          <p:cNvPr id="15" name="object 8"/>
          <p:cNvSpPr/>
          <p:nvPr/>
        </p:nvSpPr>
        <p:spPr>
          <a:xfrm>
            <a:off x="6074789" y="0"/>
            <a:ext cx="45719" cy="6858000"/>
          </a:xfrm>
          <a:custGeom>
            <a:avLst/>
            <a:gdLst/>
            <a:ahLst/>
            <a:cxnLst/>
            <a:rect l="l" t="t" r="r" b="b"/>
            <a:pathLst>
              <a:path w="12700" h="5143500">
                <a:moveTo>
                  <a:pt x="12700" y="0"/>
                </a:moveTo>
                <a:lnTo>
                  <a:pt x="0" y="0"/>
                </a:lnTo>
                <a:lnTo>
                  <a:pt x="0" y="5143499"/>
                </a:lnTo>
                <a:lnTo>
                  <a:pt x="12700" y="5143499"/>
                </a:lnTo>
                <a:lnTo>
                  <a:pt x="12700" y="0"/>
                </a:lnTo>
                <a:close/>
              </a:path>
            </a:pathLst>
          </a:custGeom>
          <a:solidFill>
            <a:srgbClr val="CD9A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/>
          <p:cNvSpPr txBox="1"/>
          <p:nvPr/>
        </p:nvSpPr>
        <p:spPr>
          <a:xfrm>
            <a:off x="557360" y="1523619"/>
            <a:ext cx="452064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b="1" dirty="0">
                <a:solidFill>
                  <a:srgbClr val="693019"/>
                </a:solidFill>
                <a:latin typeface="Circe" panose="020B0502020203020203" pitchFamily="34" charset="-52"/>
              </a:rPr>
              <a:t>Льготные условия предоставления гарантий и поручительств*</a:t>
            </a:r>
            <a:endParaRPr b="1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sp>
        <p:nvSpPr>
          <p:cNvPr id="20" name="object 17"/>
          <p:cNvSpPr txBox="1"/>
          <p:nvPr/>
        </p:nvSpPr>
        <p:spPr>
          <a:xfrm>
            <a:off x="889621" y="5831726"/>
            <a:ext cx="4483153" cy="55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8100"/>
              </a:lnSpc>
              <a:spcBef>
                <a:spcPts val="120"/>
              </a:spcBef>
            </a:pPr>
            <a:r>
              <a:rPr lang="ru-RU" sz="1200" dirty="0">
                <a:solidFill>
                  <a:srgbClr val="693019"/>
                </a:solidFill>
                <a:latin typeface="Circe" panose="020B0502020203020203" pitchFamily="34" charset="-52"/>
              </a:rPr>
              <a:t>* Предоставляется Фондом содействия кредитованию малого и среднего бизнеса «Югорская региональная гарантийная организация»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763027F-1FE5-2D86-7498-954572CC1CCB}"/>
              </a:ext>
            </a:extLst>
          </p:cNvPr>
          <p:cNvSpPr txBox="1"/>
          <p:nvPr/>
        </p:nvSpPr>
        <p:spPr>
          <a:xfrm>
            <a:off x="557360" y="362518"/>
            <a:ext cx="4887519" cy="492443"/>
          </a:xfrm>
          <a:prstGeom prst="rect">
            <a:avLst/>
          </a:prstGeom>
          <a:solidFill>
            <a:srgbClr val="69301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Гарантии и поручительства</a:t>
            </a:r>
            <a:endParaRPr lang="ru-RU" sz="26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31" name="object 10"/>
          <p:cNvSpPr txBox="1">
            <a:spLocks noGrp="1"/>
          </p:cNvSpPr>
          <p:nvPr>
            <p:ph type="title"/>
          </p:nvPr>
        </p:nvSpPr>
        <p:spPr>
          <a:xfrm>
            <a:off x="6732649" y="1228344"/>
            <a:ext cx="4007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>
                <a:solidFill>
                  <a:srgbClr val="693019"/>
                </a:solidFill>
                <a:latin typeface="Circe" panose="020B0502020203020203" pitchFamily="34" charset="-52"/>
                <a:ea typeface="+mn-ea"/>
                <a:cs typeface="+mn-cs"/>
              </a:rPr>
              <a:t>Льготные условия</a:t>
            </a:r>
            <a:br>
              <a:rPr lang="ru-RU" sz="1800" b="1" dirty="0">
                <a:solidFill>
                  <a:srgbClr val="693019"/>
                </a:solidFill>
                <a:latin typeface="Circe" panose="020B0502020203020203" pitchFamily="34" charset="-52"/>
                <a:ea typeface="+mn-ea"/>
                <a:cs typeface="+mn-cs"/>
              </a:rPr>
            </a:br>
            <a:r>
              <a:rPr lang="ru-RU" sz="1800" b="1" dirty="0">
                <a:solidFill>
                  <a:srgbClr val="693019"/>
                </a:solidFill>
                <a:latin typeface="Circe" panose="020B0502020203020203" pitchFamily="34" charset="-52"/>
                <a:ea typeface="+mn-ea"/>
                <a:cs typeface="+mn-cs"/>
              </a:rPr>
              <a:t>предоставления </a:t>
            </a:r>
            <a:r>
              <a:rPr lang="ru-RU" sz="1800" b="1" dirty="0" err="1">
                <a:solidFill>
                  <a:srgbClr val="693019"/>
                </a:solidFill>
                <a:latin typeface="Circe" panose="020B0502020203020203" pitchFamily="34" charset="-52"/>
                <a:ea typeface="+mn-ea"/>
                <a:cs typeface="+mn-cs"/>
              </a:rPr>
              <a:t>микрозаймов</a:t>
            </a:r>
            <a:r>
              <a:rPr lang="ru-RU" sz="1800" b="1" dirty="0">
                <a:solidFill>
                  <a:srgbClr val="693019"/>
                </a:solidFill>
                <a:latin typeface="Circe" panose="020B0502020203020203" pitchFamily="34" charset="-52"/>
                <a:ea typeface="+mn-ea"/>
                <a:cs typeface="+mn-cs"/>
              </a:rPr>
              <a:t>*</a:t>
            </a:r>
          </a:p>
        </p:txBody>
      </p:sp>
      <p:sp>
        <p:nvSpPr>
          <p:cNvPr id="32" name="object 18"/>
          <p:cNvSpPr txBox="1"/>
          <p:nvPr/>
        </p:nvSpPr>
        <p:spPr>
          <a:xfrm>
            <a:off x="6783278" y="2406434"/>
            <a:ext cx="4731996" cy="173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185420" algn="l"/>
              </a:tabLst>
            </a:pPr>
            <a:r>
              <a:rPr lang="ru-RU"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наличие регистрации и (или) </a:t>
            </a:r>
            <a:r>
              <a:rPr lang="ru-RU" sz="16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постановка на </a:t>
            </a:r>
            <a:r>
              <a:rPr lang="ru-RU"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налоговый учет в автономном </a:t>
            </a:r>
            <a:r>
              <a:rPr lang="ru-RU" sz="16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округе; 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185420" algn="l"/>
              </a:tabLst>
            </a:pPr>
            <a:r>
              <a:rPr lang="ru-RU" sz="16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осуществление </a:t>
            </a:r>
            <a:r>
              <a:rPr lang="ru-RU"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деятельности на территории автономного </a:t>
            </a:r>
            <a:r>
              <a:rPr lang="ru-RU" sz="16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округа;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185420" algn="l"/>
              </a:tabLst>
            </a:pPr>
            <a:r>
              <a:rPr lang="ru-RU" sz="16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наличие </a:t>
            </a:r>
            <a:r>
              <a:rPr lang="ru-RU"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у субъекта малого и среднего предпринимательства статуса социальное предприятие.</a:t>
            </a:r>
            <a:endParaRPr sz="1600" b="1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sp>
        <p:nvSpPr>
          <p:cNvPr id="43" name="object 23"/>
          <p:cNvSpPr txBox="1"/>
          <p:nvPr/>
        </p:nvSpPr>
        <p:spPr>
          <a:xfrm>
            <a:off x="6671073" y="6121654"/>
            <a:ext cx="3523615" cy="3747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8100"/>
              </a:lnSpc>
              <a:spcBef>
                <a:spcPts val="120"/>
              </a:spcBef>
            </a:pPr>
            <a:r>
              <a:rPr lang="ru-RU" sz="1200" dirty="0">
                <a:solidFill>
                  <a:srgbClr val="693019"/>
                </a:solidFill>
                <a:latin typeface="Circe" panose="020B0502020203020203" pitchFamily="34" charset="-52"/>
              </a:rPr>
              <a:t>* Предоставляется Фондом «Югорская региональная </a:t>
            </a:r>
            <a:r>
              <a:rPr lang="ru-RU" sz="1200" dirty="0" err="1">
                <a:solidFill>
                  <a:srgbClr val="693019"/>
                </a:solidFill>
                <a:latin typeface="Circe" panose="020B0502020203020203" pitchFamily="34" charset="-52"/>
              </a:rPr>
              <a:t>микрокредитная</a:t>
            </a:r>
            <a:r>
              <a:rPr lang="ru-RU" sz="1200" dirty="0">
                <a:solidFill>
                  <a:srgbClr val="693019"/>
                </a:solidFill>
                <a:latin typeface="Circe" panose="020B0502020203020203" pitchFamily="34" charset="-52"/>
              </a:rPr>
              <a:t> компания».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763027F-1FE5-2D86-7498-954572CC1CCB}"/>
              </a:ext>
            </a:extLst>
          </p:cNvPr>
          <p:cNvSpPr txBox="1"/>
          <p:nvPr/>
        </p:nvSpPr>
        <p:spPr>
          <a:xfrm>
            <a:off x="6705517" y="362517"/>
            <a:ext cx="4887519" cy="492443"/>
          </a:xfrm>
          <a:prstGeom prst="rect">
            <a:avLst/>
          </a:prstGeom>
          <a:solidFill>
            <a:srgbClr val="69301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Микрофинансирование</a:t>
            </a:r>
            <a:endParaRPr lang="ru-RU" sz="26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45" name="Полилиния: фигура 59">
            <a:extLst>
              <a:ext uri="{FF2B5EF4-FFF2-40B4-BE49-F238E27FC236}">
                <a16:creationId xmlns="" xmlns:a16="http://schemas.microsoft.com/office/drawing/2014/main" id="{5C3B5668-CBBD-E8A6-BD6E-72CD27AD9AE6}"/>
              </a:ext>
            </a:extLst>
          </p:cNvPr>
          <p:cNvSpPr/>
          <p:nvPr/>
        </p:nvSpPr>
        <p:spPr>
          <a:xfrm>
            <a:off x="7093428" y="4404301"/>
            <a:ext cx="4788510" cy="1348799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275576" y="4460414"/>
            <a:ext cx="4716399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процентная </a:t>
            </a:r>
            <a:r>
              <a:rPr lang="ru-RU" sz="1600" b="1" dirty="0">
                <a:solidFill>
                  <a:srgbClr val="E7472C"/>
                </a:solidFill>
                <a:latin typeface="Circe" panose="020B0502020203020203" pitchFamily="34" charset="-52"/>
              </a:rPr>
              <a:t>ставка существенно ниже чем в коммерческих банках – </a:t>
            </a:r>
            <a:r>
              <a:rPr lang="ru-RU"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2,5</a:t>
            </a:r>
            <a:r>
              <a:rPr lang="ru-RU" sz="16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%</a:t>
            </a:r>
            <a:r>
              <a:rPr lang="ru-RU" sz="1600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!</a:t>
            </a:r>
            <a:endParaRPr lang="en-US" sz="1600" b="1" dirty="0" smtClean="0">
              <a:solidFill>
                <a:srgbClr val="E7472C"/>
              </a:solidFill>
              <a:latin typeface="Circe" panose="020B0502020203020203" pitchFamily="34" charset="-52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максимальная </a:t>
            </a:r>
            <a:r>
              <a:rPr lang="ru-RU" sz="1600" b="1" dirty="0">
                <a:solidFill>
                  <a:srgbClr val="E7472C"/>
                </a:solidFill>
                <a:latin typeface="Circe" panose="020B0502020203020203" pitchFamily="34" charset="-52"/>
              </a:rPr>
              <a:t>сумма займа до </a:t>
            </a:r>
            <a:r>
              <a:rPr lang="ru-RU" sz="16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5 </a:t>
            </a:r>
            <a:r>
              <a:rPr lang="ru-RU"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000 000</a:t>
            </a:r>
            <a:r>
              <a:rPr lang="ru-RU" sz="1600" b="1" dirty="0">
                <a:solidFill>
                  <a:srgbClr val="E7472C"/>
                </a:solidFill>
                <a:latin typeface="Circe" panose="020B0502020203020203" pitchFamily="34" charset="-52"/>
              </a:rPr>
              <a:t> руб. на срок до </a:t>
            </a:r>
            <a:r>
              <a:rPr lang="ru-RU"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36</a:t>
            </a:r>
            <a:r>
              <a:rPr lang="ru-RU" sz="1600" b="1" dirty="0">
                <a:solidFill>
                  <a:srgbClr val="E7472C"/>
                </a:solidFill>
                <a:latin typeface="Circe" panose="020B0502020203020203" pitchFamily="34" charset="-52"/>
              </a:rPr>
              <a:t> месяцев.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FA767BC-E183-9809-1CA2-2842FB6988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594651" y="4484695"/>
            <a:ext cx="451838" cy="50347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671073" y="1963105"/>
            <a:ext cx="120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</a:rPr>
              <a:t>Условия:</a:t>
            </a:r>
          </a:p>
        </p:txBody>
      </p:sp>
      <p:sp>
        <p:nvSpPr>
          <p:cNvPr id="26" name="Полилиния: фигура 59">
            <a:extLst>
              <a:ext uri="{FF2B5EF4-FFF2-40B4-BE49-F238E27FC236}">
                <a16:creationId xmlns="" xmlns:a16="http://schemas.microsoft.com/office/drawing/2014/main" id="{5C3B5668-CBBD-E8A6-BD6E-72CD27AD9AE6}"/>
              </a:ext>
            </a:extLst>
          </p:cNvPr>
          <p:cNvSpPr/>
          <p:nvPr/>
        </p:nvSpPr>
        <p:spPr>
          <a:xfrm>
            <a:off x="912603" y="2778529"/>
            <a:ext cx="4621422" cy="2233318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55738" y="3018025"/>
            <a:ext cx="4578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185420" algn="l"/>
              </a:tabLst>
            </a:pPr>
            <a:r>
              <a:rPr lang="ru-RU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размер </a:t>
            </a:r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</a:rPr>
              <a:t>поручительства до </a:t>
            </a:r>
            <a:r>
              <a:rPr lang="ru-RU" b="1" dirty="0">
                <a:solidFill>
                  <a:srgbClr val="693019"/>
                </a:solidFill>
                <a:latin typeface="Circe" panose="020B0502020203020203" pitchFamily="34" charset="-52"/>
              </a:rPr>
              <a:t>80%</a:t>
            </a:r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</a:rPr>
              <a:t> от суммы денежных </a:t>
            </a:r>
            <a:r>
              <a:rPr lang="ru-RU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обязательств;</a:t>
            </a:r>
          </a:p>
          <a:p>
            <a:pPr marL="285750" indent="-285750"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185420" algn="l"/>
              </a:tabLst>
            </a:pPr>
            <a:r>
              <a:rPr lang="ru-RU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размер </a:t>
            </a:r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</a:rPr>
              <a:t>вознаграждения для социальных предприятий – </a:t>
            </a:r>
            <a:r>
              <a:rPr lang="ru-RU" b="1" dirty="0">
                <a:solidFill>
                  <a:srgbClr val="693019"/>
                </a:solidFill>
                <a:latin typeface="Circe" panose="020B0502020203020203" pitchFamily="34" charset="-52"/>
              </a:rPr>
              <a:t>0,5%</a:t>
            </a:r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</a:rPr>
              <a:t> годовых от суммы предоставленного поручительства.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FA767BC-E183-9809-1CA2-2842FB6988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331441" y="3108690"/>
            <a:ext cx="451838" cy="503476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2071ED8-DA0B-4743-91C0-6973549671FF}"/>
              </a:ext>
            </a:extLst>
          </p:cNvPr>
          <p:cNvGrpSpPr/>
          <p:nvPr/>
        </p:nvGrpSpPr>
        <p:grpSpPr>
          <a:xfrm>
            <a:off x="5644542" y="2778529"/>
            <a:ext cx="984364" cy="984428"/>
            <a:chOff x="6518703" y="2911902"/>
            <a:chExt cx="984364" cy="984428"/>
          </a:xfrm>
        </p:grpSpPr>
        <p:sp>
          <p:nvSpPr>
            <p:cNvPr id="34" name="Овал 3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D24A80B-B4A7-43FB-8D3E-A3CC3A9F9DA6}"/>
                </a:ext>
              </a:extLst>
            </p:cNvPr>
            <p:cNvSpPr/>
            <p:nvPr/>
          </p:nvSpPr>
          <p:spPr>
            <a:xfrm>
              <a:off x="6518703" y="2911902"/>
              <a:ext cx="984364" cy="984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05621FE-B117-46CE-9888-2192D5B6D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637" y="3021868"/>
              <a:ext cx="764497" cy="764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49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763027F-1FE5-2D86-7498-954572CC1CCB}"/>
              </a:ext>
            </a:extLst>
          </p:cNvPr>
          <p:cNvSpPr txBox="1"/>
          <p:nvPr/>
        </p:nvSpPr>
        <p:spPr>
          <a:xfrm>
            <a:off x="1943100" y="637847"/>
            <a:ext cx="8000999" cy="492443"/>
          </a:xfrm>
          <a:prstGeom prst="rect">
            <a:avLst/>
          </a:prstGeom>
          <a:solidFill>
            <a:srgbClr val="69301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Муниципальные меры поддержки</a:t>
            </a:r>
            <a:endParaRPr lang="ru-RU" sz="26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grpSp>
        <p:nvGrpSpPr>
          <p:cNvPr id="84" name="Группа 83">
            <a:extLst>
              <a:ext uri="{FF2B5EF4-FFF2-40B4-BE49-F238E27FC236}">
                <a16:creationId xmlns="" xmlns:a16="http://schemas.microsoft.com/office/drawing/2014/main" id="{C170AF31-8AFE-DF35-780E-C960872EDAC1}"/>
              </a:ext>
            </a:extLst>
          </p:cNvPr>
          <p:cNvGrpSpPr/>
          <p:nvPr/>
        </p:nvGrpSpPr>
        <p:grpSpPr>
          <a:xfrm>
            <a:off x="11326834" y="6078681"/>
            <a:ext cx="797464" cy="797464"/>
            <a:chOff x="2832622" y="1080050"/>
            <a:chExt cx="920223" cy="920223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="" xmlns:a16="http://schemas.microsoft.com/office/drawing/2014/main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="" xmlns:a16="http://schemas.microsoft.com/office/drawing/2014/main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sp>
        <p:nvSpPr>
          <p:cNvPr id="35" name="Полилиния: фигура 59">
            <a:extLst>
              <a:ext uri="{FF2B5EF4-FFF2-40B4-BE49-F238E27FC236}">
                <a16:creationId xmlns="" xmlns:a16="http://schemas.microsoft.com/office/drawing/2014/main" id="{5C3B5668-CBBD-E8A6-BD6E-72CD27AD9AE6}"/>
              </a:ext>
            </a:extLst>
          </p:cNvPr>
          <p:cNvSpPr/>
          <p:nvPr/>
        </p:nvSpPr>
        <p:spPr>
          <a:xfrm>
            <a:off x="1356758" y="1599189"/>
            <a:ext cx="6014737" cy="561753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2097525" y="1646899"/>
            <a:ext cx="5759746" cy="416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ФИНАНСОВЫЕ МЕРЫ</a:t>
            </a:r>
            <a:r>
              <a:rPr lang="en-US" sz="20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 </a:t>
            </a:r>
            <a:r>
              <a:rPr lang="ru-RU" sz="20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ПОДДЕРЖКИ</a:t>
            </a:r>
            <a:r>
              <a:rPr lang="en-US" sz="20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:</a:t>
            </a:r>
            <a:endParaRPr lang="ru-RU" sz="2000" b="1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8760" y="2535255"/>
            <a:ext cx="10221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7472C"/>
                </a:solidFill>
                <a:latin typeface="Circe" panose="020B0502020203020203" pitchFamily="34" charset="-52"/>
                <a:sym typeface="Wingdings 2"/>
              </a:rPr>
              <a:t>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 возмещение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части затрат на аренду нежилых помещений; </a:t>
            </a:r>
            <a:endParaRPr lang="en-US" dirty="0">
              <a:solidFill>
                <a:srgbClr val="693019"/>
              </a:solidFill>
              <a:latin typeface="Circe" panose="020B0502020203020203" pitchFamily="34" charset="-52"/>
              <a:sym typeface="Wingdings 2"/>
            </a:endParaRPr>
          </a:p>
          <a:p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возмещение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части затрат по консалтинговым услугам;</a:t>
            </a:r>
          </a:p>
          <a:p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возмещение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части затрат на приобретение оборудования;</a:t>
            </a:r>
          </a:p>
          <a:p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возмещение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части затрат, связанных с началом предпринимательской деятельности и др.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sp>
        <p:nvSpPr>
          <p:cNvPr id="15" name="Полилиния: фигура 59">
            <a:extLst>
              <a:ext uri="{FF2B5EF4-FFF2-40B4-BE49-F238E27FC236}">
                <a16:creationId xmlns="" xmlns:a16="http://schemas.microsoft.com/office/drawing/2014/main" id="{5C3B5668-CBBD-E8A6-BD6E-72CD27AD9AE6}"/>
              </a:ext>
            </a:extLst>
          </p:cNvPr>
          <p:cNvSpPr/>
          <p:nvPr/>
        </p:nvSpPr>
        <p:spPr>
          <a:xfrm>
            <a:off x="1356759" y="4094493"/>
            <a:ext cx="6329062" cy="561753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2097525" y="4142203"/>
            <a:ext cx="575974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ИМУЩЕСТВЕННЫЕ МЕРЫ</a:t>
            </a:r>
            <a:r>
              <a:rPr lang="en-US" sz="20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 </a:t>
            </a:r>
            <a:r>
              <a:rPr lang="ru-RU" sz="20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ПОДДЕРЖКИ</a:t>
            </a:r>
            <a:r>
              <a:rPr lang="en-US" sz="20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:</a:t>
            </a:r>
            <a:endParaRPr lang="ru-RU" sz="2000" b="1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D08B0B99-59DE-FE4A-E399-7BFDA304D042}"/>
              </a:ext>
            </a:extLst>
          </p:cNvPr>
          <p:cNvGrpSpPr/>
          <p:nvPr/>
        </p:nvGrpSpPr>
        <p:grpSpPr>
          <a:xfrm>
            <a:off x="911946" y="4010789"/>
            <a:ext cx="762913" cy="729159"/>
            <a:chOff x="1321070" y="4580842"/>
            <a:chExt cx="523876" cy="523876"/>
          </a:xfrm>
        </p:grpSpPr>
        <p:sp>
          <p:nvSpPr>
            <p:cNvPr id="18" name="Полилиния: фигура 10">
              <a:extLst>
                <a:ext uri="{FF2B5EF4-FFF2-40B4-BE49-F238E27FC236}">
                  <a16:creationId xmlns="" xmlns:a16="http://schemas.microsoft.com/office/drawing/2014/main" id="{25347B37-5C42-41EE-CA54-FD2B0DD57FD2}"/>
                </a:ext>
              </a:extLst>
            </p:cNvPr>
            <p:cNvSpPr/>
            <p:nvPr/>
          </p:nvSpPr>
          <p:spPr>
            <a:xfrm>
              <a:off x="1381322" y="4644566"/>
              <a:ext cx="403372" cy="403372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solidFill>
              <a:srgbClr val="CD9A67"/>
            </a:solidFill>
            <a:ln w="13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E150EBD-331A-F4ED-47F8-E9D63CC6984D}"/>
                </a:ext>
              </a:extLst>
            </p:cNvPr>
            <p:cNvSpPr txBox="1"/>
            <p:nvPr/>
          </p:nvSpPr>
          <p:spPr>
            <a:xfrm>
              <a:off x="1450907" y="4679187"/>
              <a:ext cx="264203" cy="33413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15000"/>
                </a:lnSpc>
              </a:pPr>
              <a:endParaRPr lang="ru-RU" sz="1500" dirty="0">
                <a:solidFill>
                  <a:srgbClr val="693019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20" name="Полилиния: фигура 14">
              <a:extLst>
                <a:ext uri="{FF2B5EF4-FFF2-40B4-BE49-F238E27FC236}">
                  <a16:creationId xmlns="" xmlns:a16="http://schemas.microsoft.com/office/drawing/2014/main" id="{C8DD3895-340C-820F-E0E1-BCC2B2AC8AB9}"/>
                </a:ext>
              </a:extLst>
            </p:cNvPr>
            <p:cNvSpPr/>
            <p:nvPr/>
          </p:nvSpPr>
          <p:spPr>
            <a:xfrm>
              <a:off x="1321070" y="4580842"/>
              <a:ext cx="523876" cy="523876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noFill/>
            <a:ln w="13034" cap="flat">
              <a:solidFill>
                <a:srgbClr val="E747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210876" y="4983180"/>
            <a:ext cx="10221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7472C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передача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в аренду имущества, находящегося в муниципальной собственности, на льготных условиях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.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428EB92-BFD8-47E9-ACEB-EFC34E1DF9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8760" y="4201112"/>
            <a:ext cx="358178" cy="358177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D08B0B99-59DE-FE4A-E399-7BFDA304D042}"/>
              </a:ext>
            </a:extLst>
          </p:cNvPr>
          <p:cNvGrpSpPr/>
          <p:nvPr/>
        </p:nvGrpSpPr>
        <p:grpSpPr>
          <a:xfrm>
            <a:off x="905668" y="1431783"/>
            <a:ext cx="762913" cy="729159"/>
            <a:chOff x="1321070" y="4580842"/>
            <a:chExt cx="523876" cy="523876"/>
          </a:xfrm>
        </p:grpSpPr>
        <p:sp>
          <p:nvSpPr>
            <p:cNvPr id="30" name="Полилиния: фигура 10">
              <a:extLst>
                <a:ext uri="{FF2B5EF4-FFF2-40B4-BE49-F238E27FC236}">
                  <a16:creationId xmlns="" xmlns:a16="http://schemas.microsoft.com/office/drawing/2014/main" id="{25347B37-5C42-41EE-CA54-FD2B0DD57FD2}"/>
                </a:ext>
              </a:extLst>
            </p:cNvPr>
            <p:cNvSpPr/>
            <p:nvPr/>
          </p:nvSpPr>
          <p:spPr>
            <a:xfrm>
              <a:off x="1381322" y="4644566"/>
              <a:ext cx="403372" cy="403372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solidFill>
              <a:srgbClr val="CD9A67"/>
            </a:solidFill>
            <a:ln w="13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150EBD-331A-F4ED-47F8-E9D63CC6984D}"/>
                </a:ext>
              </a:extLst>
            </p:cNvPr>
            <p:cNvSpPr txBox="1"/>
            <p:nvPr/>
          </p:nvSpPr>
          <p:spPr>
            <a:xfrm>
              <a:off x="1450907" y="4679187"/>
              <a:ext cx="264203" cy="33413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15000"/>
                </a:lnSpc>
              </a:pPr>
              <a:endParaRPr lang="ru-RU" sz="1500" dirty="0">
                <a:solidFill>
                  <a:srgbClr val="693019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32" name="Полилиния: фигура 14">
              <a:extLst>
                <a:ext uri="{FF2B5EF4-FFF2-40B4-BE49-F238E27FC236}">
                  <a16:creationId xmlns="" xmlns:a16="http://schemas.microsoft.com/office/drawing/2014/main" id="{C8DD3895-340C-820F-E0E1-BCC2B2AC8AB9}"/>
                </a:ext>
              </a:extLst>
            </p:cNvPr>
            <p:cNvSpPr/>
            <p:nvPr/>
          </p:nvSpPr>
          <p:spPr>
            <a:xfrm>
              <a:off x="1321070" y="4580842"/>
              <a:ext cx="523876" cy="523876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noFill/>
            <a:ln w="13034" cap="flat">
              <a:solidFill>
                <a:srgbClr val="E747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E0558B03-7489-40C0-A2CE-D689F39B667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4748" y="1624220"/>
            <a:ext cx="407099" cy="4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763027F-1FE5-2D86-7498-954572CC1CCB}"/>
              </a:ext>
            </a:extLst>
          </p:cNvPr>
          <p:cNvSpPr txBox="1"/>
          <p:nvPr/>
        </p:nvSpPr>
        <p:spPr>
          <a:xfrm>
            <a:off x="1943101" y="411554"/>
            <a:ext cx="8000999" cy="492443"/>
          </a:xfrm>
          <a:prstGeom prst="rect">
            <a:avLst/>
          </a:prstGeom>
          <a:solidFill>
            <a:srgbClr val="69301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СТАТУС «СОЦИАЛЬНОЕ ПРЕДПРИЯТИЕ»</a:t>
            </a:r>
            <a:endParaRPr lang="ru-RU" sz="26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2543" y="1092721"/>
            <a:ext cx="9330877" cy="6463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700" b="1" dirty="0">
                <a:solidFill>
                  <a:srgbClr val="E7472C"/>
                </a:solidFill>
                <a:latin typeface="Circe" panose="020B0502020203020203" pitchFamily="34" charset="-52"/>
              </a:rPr>
              <a:t>Для признания субъекта малого и среднего предпринимательства социальным предприятием, его деятельность должна быть направлена на</a:t>
            </a:r>
            <a:r>
              <a:rPr lang="en-US" sz="1700" b="1" dirty="0">
                <a:solidFill>
                  <a:srgbClr val="E7472C"/>
                </a:solidFill>
                <a:latin typeface="Circe" panose="020B0502020203020203" pitchFamily="34" charset="-52"/>
              </a:rPr>
              <a:t>:</a:t>
            </a:r>
            <a:endParaRPr lang="ru-RU" sz="1700" b="1" dirty="0">
              <a:solidFill>
                <a:srgbClr val="E7472C"/>
              </a:solidFill>
              <a:latin typeface="Circe" panose="020B0502020203020203" pitchFamily="34" charset="-52"/>
            </a:endParaRPr>
          </a:p>
        </p:txBody>
      </p:sp>
      <p:sp>
        <p:nvSpPr>
          <p:cNvPr id="48" name="Полилиния: фигура 60">
            <a:extLst>
              <a:ext uri="{FF2B5EF4-FFF2-40B4-BE49-F238E27FC236}">
                <a16:creationId xmlns="" xmlns:a16="http://schemas.microsoft.com/office/drawing/2014/main" id="{8A7DFCD4-A418-8440-803C-2FCB961989EB}"/>
              </a:ext>
            </a:extLst>
          </p:cNvPr>
          <p:cNvSpPr/>
          <p:nvPr/>
        </p:nvSpPr>
        <p:spPr>
          <a:xfrm>
            <a:off x="408995" y="4342450"/>
            <a:ext cx="8287330" cy="788744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9" name="Полилиния: фигура 62">
            <a:extLst>
              <a:ext uri="{FF2B5EF4-FFF2-40B4-BE49-F238E27FC236}">
                <a16:creationId xmlns="" xmlns:a16="http://schemas.microsoft.com/office/drawing/2014/main" id="{1B81679C-68CC-B432-D9FA-FA521796141D}"/>
              </a:ext>
            </a:extLst>
          </p:cNvPr>
          <p:cNvSpPr/>
          <p:nvPr/>
        </p:nvSpPr>
        <p:spPr>
          <a:xfrm>
            <a:off x="409169" y="3477136"/>
            <a:ext cx="8287155" cy="694788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1" dirty="0"/>
          </a:p>
        </p:txBody>
      </p:sp>
      <p:sp>
        <p:nvSpPr>
          <p:cNvPr id="50" name="Полилиния: фигура 61">
            <a:extLst>
              <a:ext uri="{FF2B5EF4-FFF2-40B4-BE49-F238E27FC236}">
                <a16:creationId xmlns="" xmlns:a16="http://schemas.microsoft.com/office/drawing/2014/main" id="{C06732A3-8D7F-EE2F-B998-22010C73260F}"/>
              </a:ext>
            </a:extLst>
          </p:cNvPr>
          <p:cNvSpPr/>
          <p:nvPr/>
        </p:nvSpPr>
        <p:spPr>
          <a:xfrm>
            <a:off x="423613" y="2613431"/>
            <a:ext cx="8272712" cy="697012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1" dirty="0"/>
          </a:p>
        </p:txBody>
      </p:sp>
      <p:sp>
        <p:nvSpPr>
          <p:cNvPr id="51" name="Полилиния: фигура 59">
            <a:extLst>
              <a:ext uri="{FF2B5EF4-FFF2-40B4-BE49-F238E27FC236}">
                <a16:creationId xmlns="" xmlns:a16="http://schemas.microsoft.com/office/drawing/2014/main" id="{5C3B5668-CBBD-E8A6-BD6E-72CD27AD9AE6}"/>
              </a:ext>
            </a:extLst>
          </p:cNvPr>
          <p:cNvSpPr/>
          <p:nvPr/>
        </p:nvSpPr>
        <p:spPr>
          <a:xfrm>
            <a:off x="399490" y="1947253"/>
            <a:ext cx="8296835" cy="378846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EF13EF4-8D58-7DF6-009C-0172293678C7}"/>
              </a:ext>
            </a:extLst>
          </p:cNvPr>
          <p:cNvSpPr txBox="1"/>
          <p:nvPr/>
        </p:nvSpPr>
        <p:spPr>
          <a:xfrm>
            <a:off x="598967" y="3486831"/>
            <a:ext cx="818308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693019"/>
                </a:solidFill>
                <a:latin typeface="Circe" panose="020B0502020203020203" pitchFamily="34" charset="-52"/>
              </a:rPr>
              <a:t>производство товаров (работ, услуг), предназначенных для граждан, отнесенных к категориям социально уязвимых</a:t>
            </a:r>
            <a:r>
              <a:rPr lang="en-US" sz="1700" dirty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  <a:endParaRPr lang="ru-RU" sz="1700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711632" y="1943794"/>
            <a:ext cx="860401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693019"/>
                </a:solidFill>
                <a:latin typeface="Circe" panose="020B0502020203020203" pitchFamily="34" charset="-52"/>
              </a:rPr>
              <a:t>обеспечение занятости социально уязвимых категорий граждан</a:t>
            </a:r>
            <a:r>
              <a:rPr lang="en-US" sz="1700" dirty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  <a:endParaRPr lang="ru-RU" sz="1700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8C50193-56BB-0C11-7DE8-313EB21F92F9}"/>
              </a:ext>
            </a:extLst>
          </p:cNvPr>
          <p:cNvSpPr txBox="1"/>
          <p:nvPr/>
        </p:nvSpPr>
        <p:spPr>
          <a:xfrm>
            <a:off x="759453" y="2613430"/>
            <a:ext cx="76415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693019"/>
                </a:solidFill>
                <a:latin typeface="Circe" panose="020B0502020203020203" pitchFamily="34" charset="-52"/>
              </a:rPr>
              <a:t>обеспечение реализации товаров (работ, услуг), произведенных гражданами, отнесенными к категориям социально уязвимых</a:t>
            </a:r>
            <a:r>
              <a:rPr lang="en-US" sz="1700" dirty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  <a:endParaRPr lang="ru-RU" sz="1700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="" xmlns:a16="http://schemas.microsoft.com/office/drawing/2014/main" id="{D08B0B99-59DE-FE4A-E399-7BFDA304D042}"/>
              </a:ext>
            </a:extLst>
          </p:cNvPr>
          <p:cNvGrpSpPr/>
          <p:nvPr/>
        </p:nvGrpSpPr>
        <p:grpSpPr>
          <a:xfrm>
            <a:off x="144671" y="1773861"/>
            <a:ext cx="523876" cy="523876"/>
            <a:chOff x="1321070" y="4580842"/>
            <a:chExt cx="523876" cy="523876"/>
          </a:xfrm>
        </p:grpSpPr>
        <p:sp>
          <p:nvSpPr>
            <p:cNvPr id="60" name="Полилиния: фигура 10">
              <a:extLst>
                <a:ext uri="{FF2B5EF4-FFF2-40B4-BE49-F238E27FC236}">
                  <a16:creationId xmlns="" xmlns:a16="http://schemas.microsoft.com/office/drawing/2014/main" id="{25347B37-5C42-41EE-CA54-FD2B0DD57FD2}"/>
                </a:ext>
              </a:extLst>
            </p:cNvPr>
            <p:cNvSpPr/>
            <p:nvPr/>
          </p:nvSpPr>
          <p:spPr>
            <a:xfrm>
              <a:off x="1381322" y="4644566"/>
              <a:ext cx="403372" cy="403372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solidFill>
              <a:srgbClr val="CD9A67"/>
            </a:solidFill>
            <a:ln w="13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BE150EBD-331A-F4ED-47F8-E9D63CC6984D}"/>
                </a:ext>
              </a:extLst>
            </p:cNvPr>
            <p:cNvSpPr txBox="1"/>
            <p:nvPr/>
          </p:nvSpPr>
          <p:spPr>
            <a:xfrm>
              <a:off x="1450907" y="4667357"/>
              <a:ext cx="264203" cy="35779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US" sz="1500" dirty="0">
                  <a:solidFill>
                    <a:srgbClr val="693019"/>
                  </a:solidFill>
                  <a:latin typeface="Circe Bold" panose="020B0602020203020203" pitchFamily="34" charset="-52"/>
                </a:rPr>
                <a:t>1</a:t>
              </a:r>
              <a:endParaRPr lang="ru-RU" sz="1500" dirty="0">
                <a:solidFill>
                  <a:srgbClr val="693019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62" name="Полилиния: фигура 14">
              <a:extLst>
                <a:ext uri="{FF2B5EF4-FFF2-40B4-BE49-F238E27FC236}">
                  <a16:creationId xmlns="" xmlns:a16="http://schemas.microsoft.com/office/drawing/2014/main" id="{C8DD3895-340C-820F-E0E1-BCC2B2AC8AB9}"/>
                </a:ext>
              </a:extLst>
            </p:cNvPr>
            <p:cNvSpPr/>
            <p:nvPr/>
          </p:nvSpPr>
          <p:spPr>
            <a:xfrm>
              <a:off x="1321070" y="4580842"/>
              <a:ext cx="523876" cy="523876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noFill/>
            <a:ln w="13034" cap="flat">
              <a:solidFill>
                <a:srgbClr val="E747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39E17F7F-430F-D92F-3397-98B9C1E75273}"/>
              </a:ext>
            </a:extLst>
          </p:cNvPr>
          <p:cNvGrpSpPr/>
          <p:nvPr/>
        </p:nvGrpSpPr>
        <p:grpSpPr>
          <a:xfrm>
            <a:off x="155307" y="2410636"/>
            <a:ext cx="523876" cy="523876"/>
            <a:chOff x="1321070" y="4580842"/>
            <a:chExt cx="523876" cy="523876"/>
          </a:xfrm>
        </p:grpSpPr>
        <p:sp>
          <p:nvSpPr>
            <p:cNvPr id="65" name="Полилиния: фигура 16">
              <a:extLst>
                <a:ext uri="{FF2B5EF4-FFF2-40B4-BE49-F238E27FC236}">
                  <a16:creationId xmlns="" xmlns:a16="http://schemas.microsoft.com/office/drawing/2014/main" id="{9BA939BC-7467-FDC6-EC42-616E7397C8DA}"/>
                </a:ext>
              </a:extLst>
            </p:cNvPr>
            <p:cNvSpPr/>
            <p:nvPr/>
          </p:nvSpPr>
          <p:spPr>
            <a:xfrm>
              <a:off x="1381322" y="4644566"/>
              <a:ext cx="403372" cy="403372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solidFill>
              <a:srgbClr val="CD9A67"/>
            </a:solidFill>
            <a:ln w="13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65870A7F-6952-1B26-73A2-94278C65685A}"/>
                </a:ext>
              </a:extLst>
            </p:cNvPr>
            <p:cNvSpPr txBox="1"/>
            <p:nvPr/>
          </p:nvSpPr>
          <p:spPr>
            <a:xfrm>
              <a:off x="1450907" y="4675147"/>
              <a:ext cx="264203" cy="3422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ru-RU" sz="1500" dirty="0">
                  <a:solidFill>
                    <a:srgbClr val="693019"/>
                  </a:solidFill>
                  <a:latin typeface="Circe Bold" panose="020B0602020203020203" pitchFamily="34" charset="-52"/>
                </a:rPr>
                <a:t>2</a:t>
              </a:r>
            </a:p>
          </p:txBody>
        </p:sp>
        <p:sp>
          <p:nvSpPr>
            <p:cNvPr id="70" name="Полилиния: фигура 18">
              <a:extLst>
                <a:ext uri="{FF2B5EF4-FFF2-40B4-BE49-F238E27FC236}">
                  <a16:creationId xmlns="" xmlns:a16="http://schemas.microsoft.com/office/drawing/2014/main" id="{D6138B18-F44F-4DD9-E790-19BCFCA8A1C9}"/>
                </a:ext>
              </a:extLst>
            </p:cNvPr>
            <p:cNvSpPr/>
            <p:nvPr/>
          </p:nvSpPr>
          <p:spPr>
            <a:xfrm>
              <a:off x="1321070" y="4580842"/>
              <a:ext cx="523876" cy="523876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noFill/>
            <a:ln w="13034" cap="flat">
              <a:solidFill>
                <a:srgbClr val="E747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="" xmlns:a16="http://schemas.microsoft.com/office/drawing/2014/main" id="{49147E89-57D4-1438-67F5-60A0DEF2D788}"/>
              </a:ext>
            </a:extLst>
          </p:cNvPr>
          <p:cNvGrpSpPr/>
          <p:nvPr/>
        </p:nvGrpSpPr>
        <p:grpSpPr>
          <a:xfrm>
            <a:off x="144671" y="3312028"/>
            <a:ext cx="523876" cy="523876"/>
            <a:chOff x="1321070" y="4580842"/>
            <a:chExt cx="523876" cy="523876"/>
          </a:xfrm>
        </p:grpSpPr>
        <p:sp>
          <p:nvSpPr>
            <p:cNvPr id="72" name="Полилиния: фигура 21">
              <a:extLst>
                <a:ext uri="{FF2B5EF4-FFF2-40B4-BE49-F238E27FC236}">
                  <a16:creationId xmlns="" xmlns:a16="http://schemas.microsoft.com/office/drawing/2014/main" id="{C801B225-2E0D-9288-A2E2-1810A532DE72}"/>
                </a:ext>
              </a:extLst>
            </p:cNvPr>
            <p:cNvSpPr/>
            <p:nvPr/>
          </p:nvSpPr>
          <p:spPr>
            <a:xfrm>
              <a:off x="1381322" y="4644566"/>
              <a:ext cx="403372" cy="403372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solidFill>
              <a:srgbClr val="CD9A67"/>
            </a:solidFill>
            <a:ln w="13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0649DEA5-1342-8D89-30BD-4F96D1EFBF07}"/>
                </a:ext>
              </a:extLst>
            </p:cNvPr>
            <p:cNvSpPr txBox="1"/>
            <p:nvPr/>
          </p:nvSpPr>
          <p:spPr>
            <a:xfrm>
              <a:off x="1450907" y="4675147"/>
              <a:ext cx="264203" cy="3422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ru-RU" sz="1500" dirty="0">
                  <a:solidFill>
                    <a:srgbClr val="693019"/>
                  </a:solidFill>
                  <a:latin typeface="Circe Bold" panose="020B0602020203020203" pitchFamily="34" charset="-52"/>
                </a:rPr>
                <a:t>3</a:t>
              </a:r>
            </a:p>
          </p:txBody>
        </p:sp>
        <p:sp>
          <p:nvSpPr>
            <p:cNvPr id="74" name="Полилиния: фигура 23">
              <a:extLst>
                <a:ext uri="{FF2B5EF4-FFF2-40B4-BE49-F238E27FC236}">
                  <a16:creationId xmlns="" xmlns:a16="http://schemas.microsoft.com/office/drawing/2014/main" id="{4501128A-17A7-FFD5-FF29-A394D32394C0}"/>
                </a:ext>
              </a:extLst>
            </p:cNvPr>
            <p:cNvSpPr/>
            <p:nvPr/>
          </p:nvSpPr>
          <p:spPr>
            <a:xfrm>
              <a:off x="1321070" y="4580842"/>
              <a:ext cx="523876" cy="523876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noFill/>
            <a:ln w="13034" cap="flat">
              <a:solidFill>
                <a:srgbClr val="E747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="" xmlns:a16="http://schemas.microsoft.com/office/drawing/2014/main" id="{E1017221-D7EC-4410-ECC9-03B2120E8FA1}"/>
              </a:ext>
            </a:extLst>
          </p:cNvPr>
          <p:cNvGrpSpPr/>
          <p:nvPr/>
        </p:nvGrpSpPr>
        <p:grpSpPr>
          <a:xfrm>
            <a:off x="144671" y="4163176"/>
            <a:ext cx="523876" cy="523876"/>
            <a:chOff x="1321070" y="4580842"/>
            <a:chExt cx="523876" cy="523876"/>
          </a:xfrm>
        </p:grpSpPr>
        <p:sp>
          <p:nvSpPr>
            <p:cNvPr id="76" name="Полилиния: фигура 38">
              <a:extLst>
                <a:ext uri="{FF2B5EF4-FFF2-40B4-BE49-F238E27FC236}">
                  <a16:creationId xmlns="" xmlns:a16="http://schemas.microsoft.com/office/drawing/2014/main" id="{29DAD84E-2F5E-FA32-43C6-3CE6EC9706F6}"/>
                </a:ext>
              </a:extLst>
            </p:cNvPr>
            <p:cNvSpPr/>
            <p:nvPr/>
          </p:nvSpPr>
          <p:spPr>
            <a:xfrm>
              <a:off x="1381322" y="4644566"/>
              <a:ext cx="403372" cy="403372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solidFill>
              <a:srgbClr val="CD9A67"/>
            </a:solidFill>
            <a:ln w="13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C8917621-97A2-8138-D450-6AC45B6B4B31}"/>
                </a:ext>
              </a:extLst>
            </p:cNvPr>
            <p:cNvSpPr txBox="1"/>
            <p:nvPr/>
          </p:nvSpPr>
          <p:spPr>
            <a:xfrm>
              <a:off x="1450907" y="4675147"/>
              <a:ext cx="264203" cy="3422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ru-RU" sz="1500" dirty="0">
                  <a:solidFill>
                    <a:srgbClr val="693019"/>
                  </a:solidFill>
                  <a:latin typeface="Circe Bold" panose="020B0602020203020203" pitchFamily="34" charset="-52"/>
                </a:rPr>
                <a:t>4</a:t>
              </a:r>
            </a:p>
          </p:txBody>
        </p:sp>
        <p:sp>
          <p:nvSpPr>
            <p:cNvPr id="78" name="Полилиния: фигура 40">
              <a:extLst>
                <a:ext uri="{FF2B5EF4-FFF2-40B4-BE49-F238E27FC236}">
                  <a16:creationId xmlns="" xmlns:a16="http://schemas.microsoft.com/office/drawing/2014/main" id="{8B5FC5B6-4069-23E4-0069-9DCD98921EF6}"/>
                </a:ext>
              </a:extLst>
            </p:cNvPr>
            <p:cNvSpPr/>
            <p:nvPr/>
          </p:nvSpPr>
          <p:spPr>
            <a:xfrm>
              <a:off x="1321070" y="4580842"/>
              <a:ext cx="523876" cy="523876"/>
            </a:xfrm>
            <a:custGeom>
              <a:avLst/>
              <a:gdLst>
                <a:gd name="connsiteX0" fmla="*/ 403373 w 403372"/>
                <a:gd name="connsiteY0" fmla="*/ 201686 h 403372"/>
                <a:gd name="connsiteX1" fmla="*/ 201686 w 403372"/>
                <a:gd name="connsiteY1" fmla="*/ 403373 h 403372"/>
                <a:gd name="connsiteX2" fmla="*/ 0 w 403372"/>
                <a:gd name="connsiteY2" fmla="*/ 201686 h 403372"/>
                <a:gd name="connsiteX3" fmla="*/ 201686 w 403372"/>
                <a:gd name="connsiteY3" fmla="*/ 0 h 403372"/>
                <a:gd name="connsiteX4" fmla="*/ 403373 w 403372"/>
                <a:gd name="connsiteY4" fmla="*/ 201686 h 40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72" h="403372">
                  <a:moveTo>
                    <a:pt x="403373" y="201686"/>
                  </a:moveTo>
                  <a:cubicBezTo>
                    <a:pt x="403373" y="313075"/>
                    <a:pt x="313075" y="403373"/>
                    <a:pt x="201686" y="403373"/>
                  </a:cubicBezTo>
                  <a:cubicBezTo>
                    <a:pt x="90298" y="403373"/>
                    <a:pt x="0" y="313075"/>
                    <a:pt x="0" y="201686"/>
                  </a:cubicBezTo>
                  <a:cubicBezTo>
                    <a:pt x="0" y="90298"/>
                    <a:pt x="90298" y="0"/>
                    <a:pt x="201686" y="0"/>
                  </a:cubicBezTo>
                  <a:cubicBezTo>
                    <a:pt x="313075" y="0"/>
                    <a:pt x="403373" y="90298"/>
                    <a:pt x="403373" y="201686"/>
                  </a:cubicBezTo>
                  <a:close/>
                </a:path>
              </a:pathLst>
            </a:custGeom>
            <a:noFill/>
            <a:ln w="13034" cap="flat">
              <a:solidFill>
                <a:srgbClr val="E747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AEF13EF4-8D58-7DF6-009C-0172293678C7}"/>
              </a:ext>
            </a:extLst>
          </p:cNvPr>
          <p:cNvSpPr txBox="1"/>
          <p:nvPr/>
        </p:nvSpPr>
        <p:spPr>
          <a:xfrm>
            <a:off x="589289" y="4370362"/>
            <a:ext cx="810703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693019"/>
                </a:solidFill>
                <a:latin typeface="Circe" panose="020B0502020203020203" pitchFamily="34" charset="-52"/>
              </a:rPr>
              <a:t>осуществление деятельности, направленной на достижение общественно полезных целей и способствующей решению социальных проблем общества</a:t>
            </a:r>
            <a:r>
              <a:rPr lang="en-US" sz="1700" dirty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  <a:r>
              <a:rPr lang="ru-RU" sz="1700" dirty="0">
                <a:solidFill>
                  <a:srgbClr val="693019"/>
                </a:solidFill>
                <a:latin typeface="Circe" panose="020B0502020203020203" pitchFamily="34" charset="-52"/>
              </a:rPr>
              <a:t>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9694" y="5547307"/>
            <a:ext cx="5501807" cy="9079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700" b="1" dirty="0">
                <a:solidFill>
                  <a:srgbClr val="E7472C"/>
                </a:solidFill>
                <a:latin typeface="Circe" panose="020B0502020203020203" pitchFamily="34" charset="-52"/>
                <a:sym typeface="Poppins" charset="0"/>
              </a:rPr>
              <a:t>Уполномоченный орган – Департамент экономического развития Ханты-Мансийского автономного округа – Югры</a:t>
            </a:r>
            <a:r>
              <a:rPr lang="en-US" sz="1700" b="1" dirty="0">
                <a:solidFill>
                  <a:srgbClr val="E7472C"/>
                </a:solidFill>
                <a:latin typeface="Circe" panose="020B0502020203020203" pitchFamily="34" charset="-52"/>
                <a:sym typeface="Poppins" charset="0"/>
              </a:rPr>
              <a:t>;</a:t>
            </a:r>
            <a:endParaRPr lang="ru-RU" sz="1700" b="1" dirty="0">
              <a:solidFill>
                <a:srgbClr val="E7472C"/>
              </a:solidFill>
              <a:latin typeface="Circe" panose="020B0502020203020203" pitchFamily="34" charset="-52"/>
              <a:sym typeface="Poppi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025206" y="5552670"/>
            <a:ext cx="4432817" cy="9079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700" dirty="0">
                <a:solidFill>
                  <a:srgbClr val="693019"/>
                </a:solidFill>
                <a:latin typeface="Circe" panose="020B0502020203020203" pitchFamily="34" charset="-52"/>
                <a:sym typeface="Poppins" charset="0"/>
              </a:rPr>
              <a:t>Прием документов </a:t>
            </a:r>
            <a:r>
              <a:rPr lang="ru-RU" sz="1700" dirty="0" smtClean="0">
                <a:solidFill>
                  <a:srgbClr val="693019"/>
                </a:solidFill>
                <a:latin typeface="Circe" panose="020B0502020203020203" pitchFamily="34" charset="-52"/>
                <a:sym typeface="Poppins" charset="0"/>
              </a:rPr>
              <a:t>осуществляется</a:t>
            </a:r>
            <a:r>
              <a:rPr lang="en-US" sz="1700" dirty="0">
                <a:solidFill>
                  <a:srgbClr val="693019"/>
                </a:solidFill>
                <a:latin typeface="Circe" panose="020B0502020203020203" pitchFamily="34" charset="-52"/>
                <a:sym typeface="Poppins" charset="0"/>
              </a:rPr>
              <a:t>: </a:t>
            </a:r>
            <a:endParaRPr lang="ru-RU" sz="1700" dirty="0">
              <a:solidFill>
                <a:srgbClr val="693019"/>
              </a:solidFill>
              <a:latin typeface="Circe" panose="020B0502020203020203" pitchFamily="34" charset="-52"/>
              <a:sym typeface="Poppins" charset="0"/>
            </a:endParaRPr>
          </a:p>
          <a:p>
            <a:r>
              <a:rPr lang="ru-RU" sz="1700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sz="1700" dirty="0" smtClean="0">
                <a:solidFill>
                  <a:srgbClr val="693019"/>
                </a:solidFill>
                <a:latin typeface="Circe" panose="020B0502020203020203" pitchFamily="34" charset="-52"/>
                <a:sym typeface="Poppins" charset="0"/>
              </a:rPr>
              <a:t>до </a:t>
            </a:r>
            <a:r>
              <a:rPr lang="ru-RU" sz="1700" dirty="0">
                <a:solidFill>
                  <a:srgbClr val="693019"/>
                </a:solidFill>
                <a:latin typeface="Circe" panose="020B0502020203020203" pitchFamily="34" charset="-52"/>
                <a:sym typeface="Poppins" charset="0"/>
              </a:rPr>
              <a:t>1 мая</a:t>
            </a:r>
            <a:r>
              <a:rPr lang="en-US" sz="1700" dirty="0">
                <a:solidFill>
                  <a:srgbClr val="693019"/>
                </a:solidFill>
                <a:latin typeface="Circe" panose="020B0502020203020203" pitchFamily="34" charset="-52"/>
                <a:sym typeface="Poppins" charset="0"/>
              </a:rPr>
              <a:t>;</a:t>
            </a:r>
            <a:endParaRPr lang="ru-RU" sz="1700" dirty="0">
              <a:solidFill>
                <a:srgbClr val="693019"/>
              </a:solidFill>
              <a:latin typeface="Circe" panose="020B0502020203020203" pitchFamily="34" charset="-52"/>
              <a:sym typeface="Poppins" charset="0"/>
            </a:endParaRPr>
          </a:p>
          <a:p>
            <a:r>
              <a:rPr lang="ru-RU" sz="1700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sz="1700" dirty="0" smtClean="0">
                <a:solidFill>
                  <a:srgbClr val="693019"/>
                </a:solidFill>
                <a:latin typeface="Circe" panose="020B0502020203020203" pitchFamily="34" charset="-52"/>
                <a:sym typeface="Poppins" charset="0"/>
              </a:rPr>
              <a:t>со </a:t>
            </a:r>
            <a:r>
              <a:rPr lang="ru-RU" sz="1700" dirty="0">
                <a:solidFill>
                  <a:srgbClr val="693019"/>
                </a:solidFill>
                <a:latin typeface="Circe" panose="020B0502020203020203" pitchFamily="34" charset="-52"/>
                <a:sym typeface="Poppins" charset="0"/>
              </a:rPr>
              <a:t>2 мая по 31 декабря.</a:t>
            </a:r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="" xmlns:a16="http://schemas.microsoft.com/office/drawing/2014/main" id="{75D42243-AAD5-47CA-AABF-04DEC06BAF32}"/>
              </a:ext>
            </a:extLst>
          </p:cNvPr>
          <p:cNvCxnSpPr>
            <a:cxnSpLocks/>
          </p:cNvCxnSpPr>
          <p:nvPr/>
        </p:nvCxnSpPr>
        <p:spPr>
          <a:xfrm flipV="1">
            <a:off x="6431901" y="5593474"/>
            <a:ext cx="0" cy="1264526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1FDCA3F5-6B84-42D5-AFAA-58CFD4BFDB02}"/>
              </a:ext>
            </a:extLst>
          </p:cNvPr>
          <p:cNvSpPr/>
          <p:nvPr/>
        </p:nvSpPr>
        <p:spPr>
          <a:xfrm rot="18900000">
            <a:off x="6358331" y="5519903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4" name="Группа 83">
            <a:extLst>
              <a:ext uri="{FF2B5EF4-FFF2-40B4-BE49-F238E27FC236}">
                <a16:creationId xmlns="" xmlns:a16="http://schemas.microsoft.com/office/drawing/2014/main" id="{C170AF31-8AFE-DF35-780E-C960872EDAC1}"/>
              </a:ext>
            </a:extLst>
          </p:cNvPr>
          <p:cNvGrpSpPr/>
          <p:nvPr/>
        </p:nvGrpSpPr>
        <p:grpSpPr>
          <a:xfrm>
            <a:off x="11326834" y="6078681"/>
            <a:ext cx="797464" cy="797464"/>
            <a:chOff x="2832622" y="1080050"/>
            <a:chExt cx="920223" cy="920223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="" xmlns:a16="http://schemas.microsoft.com/office/drawing/2014/main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="" xmlns:a16="http://schemas.microsoft.com/office/drawing/2014/main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pic>
        <p:nvPicPr>
          <p:cNvPr id="1026" name="Picture 2" descr="C:\Users\User1\Desktop\41a05363838412b1dc09336e4a2500d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335" y="2414147"/>
            <a:ext cx="2781603" cy="19440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9301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48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763027F-1FE5-2D86-7498-954572CC1CCB}"/>
              </a:ext>
            </a:extLst>
          </p:cNvPr>
          <p:cNvSpPr txBox="1"/>
          <p:nvPr/>
        </p:nvSpPr>
        <p:spPr>
          <a:xfrm>
            <a:off x="1943099" y="543697"/>
            <a:ext cx="8000999" cy="492443"/>
          </a:xfrm>
          <a:prstGeom prst="rect">
            <a:avLst/>
          </a:prstGeom>
          <a:solidFill>
            <a:srgbClr val="69301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Меры поддержки Фонда «Мой Бизнес»</a:t>
            </a:r>
            <a:endParaRPr lang="ru-RU" sz="26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grpSp>
        <p:nvGrpSpPr>
          <p:cNvPr id="84" name="Группа 83">
            <a:extLst>
              <a:ext uri="{FF2B5EF4-FFF2-40B4-BE49-F238E27FC236}">
                <a16:creationId xmlns="" xmlns:a16="http://schemas.microsoft.com/office/drawing/2014/main" id="{C170AF31-8AFE-DF35-780E-C960872EDAC1}"/>
              </a:ext>
            </a:extLst>
          </p:cNvPr>
          <p:cNvGrpSpPr/>
          <p:nvPr/>
        </p:nvGrpSpPr>
        <p:grpSpPr>
          <a:xfrm>
            <a:off x="11326834" y="6078681"/>
            <a:ext cx="797464" cy="797464"/>
            <a:chOff x="2832622" y="1080050"/>
            <a:chExt cx="920223" cy="920223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="" xmlns:a16="http://schemas.microsoft.com/office/drawing/2014/main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="" xmlns:a16="http://schemas.microsoft.com/office/drawing/2014/main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sp>
        <p:nvSpPr>
          <p:cNvPr id="35" name="Полилиния: фигура 59">
            <a:extLst>
              <a:ext uri="{FF2B5EF4-FFF2-40B4-BE49-F238E27FC236}">
                <a16:creationId xmlns="" xmlns:a16="http://schemas.microsoft.com/office/drawing/2014/main" id="{5C3B5668-CBBD-E8A6-BD6E-72CD27AD9AE6}"/>
              </a:ext>
            </a:extLst>
          </p:cNvPr>
          <p:cNvSpPr/>
          <p:nvPr/>
        </p:nvSpPr>
        <p:spPr>
          <a:xfrm>
            <a:off x="1338231" y="2807859"/>
            <a:ext cx="6014737" cy="561753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2078998" y="2855569"/>
            <a:ext cx="482715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ОБРАЗОВАТЕЛЬНАЯ ПОДДЕРЖКА</a:t>
            </a:r>
            <a:r>
              <a:rPr lang="en-US" sz="20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:</a:t>
            </a:r>
            <a:endParaRPr lang="ru-RU" sz="2000" b="1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0233" y="3467663"/>
            <a:ext cx="6168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7472C"/>
                </a:solidFill>
                <a:latin typeface="Circe" panose="020B0502020203020203" pitchFamily="34" charset="-52"/>
                <a:sym typeface="Wingdings 2"/>
              </a:rPr>
              <a:t>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 Школа социального предпринимательства; </a:t>
            </a:r>
            <a:endParaRPr lang="en-US" dirty="0">
              <a:solidFill>
                <a:srgbClr val="693019"/>
              </a:solidFill>
              <a:latin typeface="Circe" panose="020B0502020203020203" pitchFamily="34" charset="-52"/>
              <a:sym typeface="Wingdings 2"/>
            </a:endParaRPr>
          </a:p>
          <a:p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отраслевые курсы;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  <a:sym typeface="Wingdings 2"/>
            </a:endParaRPr>
          </a:p>
          <a:p>
            <a:r>
              <a:rPr lang="ru-RU" b="1" dirty="0" smtClean="0">
                <a:solidFill>
                  <a:srgbClr val="E7472C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акселерационные программы</a:t>
            </a:r>
            <a:r>
              <a:rPr lang="en-US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;</a:t>
            </a:r>
            <a:endParaRPr lang="ru-RU" dirty="0" smtClean="0">
              <a:solidFill>
                <a:srgbClr val="693019"/>
              </a:solidFill>
              <a:latin typeface="Circe" panose="020B0502020203020203" pitchFamily="34" charset="-52"/>
              <a:sym typeface="Wingdings 2"/>
            </a:endParaRPr>
          </a:p>
          <a:p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err="1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вебинары</a:t>
            </a:r>
            <a:r>
              <a:rPr lang="en-US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,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 семинары</a:t>
            </a:r>
            <a:r>
              <a:rPr lang="en-US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,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тренинги и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др.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sp>
        <p:nvSpPr>
          <p:cNvPr id="15" name="Полилиния: фигура 59">
            <a:extLst>
              <a:ext uri="{FF2B5EF4-FFF2-40B4-BE49-F238E27FC236}">
                <a16:creationId xmlns="" xmlns:a16="http://schemas.microsoft.com/office/drawing/2014/main" id="{5C3B5668-CBBD-E8A6-BD6E-72CD27AD9AE6}"/>
              </a:ext>
            </a:extLst>
          </p:cNvPr>
          <p:cNvSpPr/>
          <p:nvPr/>
        </p:nvSpPr>
        <p:spPr>
          <a:xfrm>
            <a:off x="1305701" y="4851810"/>
            <a:ext cx="6329062" cy="561753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2046467" y="4899520"/>
            <a:ext cx="5759746" cy="416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КОМПЛЕКСНЫЕ УСЛУГИ</a:t>
            </a:r>
            <a:r>
              <a:rPr lang="en-US" sz="20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:</a:t>
            </a:r>
            <a:endParaRPr lang="ru-RU" sz="2000" b="1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59818" y="5499377"/>
            <a:ext cx="606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7472C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создание веб-сайтов</a:t>
            </a:r>
            <a:r>
              <a:rPr lang="en-US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;</a:t>
            </a:r>
          </a:p>
          <a:p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создание видеороликов</a:t>
            </a:r>
            <a:r>
              <a:rPr lang="en-US" dirty="0" smtClean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</a:p>
          <a:p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создание средств индивидуализации</a:t>
            </a:r>
            <a:r>
              <a:rPr lang="en-US" dirty="0" smtClean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</a:p>
          <a:p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создание и проработка финансовой модели и пр.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C34F567-471C-40C3-B499-014B300CAE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6333" y="3698484"/>
            <a:ext cx="1086002" cy="1105054"/>
          </a:xfrm>
          <a:prstGeom prst="rect">
            <a:avLst/>
          </a:prstGeom>
        </p:spPr>
      </p:pic>
      <p:sp>
        <p:nvSpPr>
          <p:cNvPr id="24" name="object 19">
            <a:extLst>
              <a:ext uri="{FF2B5EF4-FFF2-40B4-BE49-F238E27FC236}">
                <a16:creationId xmlns="" xmlns:a16="http://schemas.microsoft.com/office/drawing/2014/main" id="{14071F1C-E69B-4365-800E-062E2257D436}"/>
              </a:ext>
            </a:extLst>
          </p:cNvPr>
          <p:cNvSpPr txBox="1"/>
          <p:nvPr/>
        </p:nvSpPr>
        <p:spPr>
          <a:xfrm>
            <a:off x="9689471" y="4061848"/>
            <a:ext cx="147220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E7472C"/>
                </a:solidFill>
                <a:latin typeface="Circe" panose="020B0502020203020203" pitchFamily="34" charset="-52"/>
              </a:rPr>
              <a:t>шсп86.рф</a:t>
            </a:r>
          </a:p>
        </p:txBody>
      </p:sp>
      <p:sp>
        <p:nvSpPr>
          <p:cNvPr id="25" name="Полилиния: фигура 59">
            <a:extLst>
              <a:ext uri="{FF2B5EF4-FFF2-40B4-BE49-F238E27FC236}">
                <a16:creationId xmlns="" xmlns:a16="http://schemas.microsoft.com/office/drawing/2014/main" id="{5C3B5668-CBBD-E8A6-BD6E-72CD27AD9AE6}"/>
              </a:ext>
            </a:extLst>
          </p:cNvPr>
          <p:cNvSpPr/>
          <p:nvPr/>
        </p:nvSpPr>
        <p:spPr>
          <a:xfrm>
            <a:off x="1365952" y="1317440"/>
            <a:ext cx="6014737" cy="561753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2106719" y="1365150"/>
            <a:ext cx="482715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КОНСУЛЬТАЦИОННАЯ ПОДДЕРЖКА</a:t>
            </a:r>
            <a:r>
              <a:rPr lang="en-US" sz="20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:</a:t>
            </a:r>
            <a:endParaRPr lang="ru-RU" sz="2000" b="1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22764" y="1968801"/>
            <a:ext cx="6168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по вопросам ведения бизнеса</a:t>
            </a:r>
            <a:r>
              <a:rPr lang="en-US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;</a:t>
            </a:r>
            <a:endParaRPr lang="ru-RU" dirty="0" smtClean="0">
              <a:solidFill>
                <a:srgbClr val="693019"/>
              </a:solidFill>
              <a:latin typeface="Circe" panose="020B0502020203020203" pitchFamily="34" charset="-52"/>
              <a:sym typeface="Wingdings 2"/>
            </a:endParaRPr>
          </a:p>
          <a:p>
            <a:r>
              <a:rPr lang="ru-RU" b="1" dirty="0">
                <a:solidFill>
                  <a:srgbClr val="E7472C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по вопросам обращения за мерами поддержки и др.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lc="http://schemas.openxmlformats.org/drawingml/2006/lockedCanvas" xmlns:a16="http://schemas.microsoft.com/office/drawing/2014/main" xmlns="" id="{D9652528-0B41-9C42-2034-329992D6F64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02388" y="4742060"/>
            <a:ext cx="660014" cy="735444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lc="http://schemas.openxmlformats.org/drawingml/2006/lockedCanvas" xmlns:a16="http://schemas.microsoft.com/office/drawing/2014/main" xmlns="" id="{76B3B20D-C56D-4C20-B8C4-4F6EFB331529}"/>
              </a:ext>
            </a:extLst>
          </p:cNvPr>
          <p:cNvGrpSpPr/>
          <p:nvPr/>
        </p:nvGrpSpPr>
        <p:grpSpPr>
          <a:xfrm>
            <a:off x="353867" y="2517626"/>
            <a:ext cx="984364" cy="984428"/>
            <a:chOff x="857147" y="2911902"/>
            <a:chExt cx="984364" cy="984428"/>
          </a:xfrm>
        </p:grpSpPr>
        <p:sp>
          <p:nvSpPr>
            <p:cNvPr id="70" name="Овал 6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98CFB64-3F3F-479D-ADB2-51569564B3E8}"/>
                </a:ext>
              </a:extLst>
            </p:cNvPr>
            <p:cNvSpPr/>
            <p:nvPr/>
          </p:nvSpPr>
          <p:spPr>
            <a:xfrm>
              <a:off x="857147" y="2911902"/>
              <a:ext cx="984364" cy="984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7B2E1EA-C34B-433B-9493-3DBDEB62F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29" y="3021916"/>
              <a:ext cx="764401" cy="764401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lc="http://schemas.openxmlformats.org/drawingml/2006/lockedCanvas" xmlns:a16="http://schemas.microsoft.com/office/drawing/2014/main" xmlns="" id="{6A6A98F2-A16F-4982-8640-7671525F0F78}"/>
              </a:ext>
            </a:extLst>
          </p:cNvPr>
          <p:cNvGrpSpPr/>
          <p:nvPr/>
        </p:nvGrpSpPr>
        <p:grpSpPr>
          <a:xfrm>
            <a:off x="377197" y="1036140"/>
            <a:ext cx="910395" cy="926866"/>
            <a:chOff x="857147" y="1507002"/>
            <a:chExt cx="984364" cy="984428"/>
          </a:xfrm>
        </p:grpSpPr>
        <p:sp>
          <p:nvSpPr>
            <p:cNvPr id="73" name="Овал 7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F0833DD-94A1-442B-AB1D-F3F42F23452B}"/>
                </a:ext>
              </a:extLst>
            </p:cNvPr>
            <p:cNvSpPr/>
            <p:nvPr/>
          </p:nvSpPr>
          <p:spPr>
            <a:xfrm>
              <a:off x="857147" y="1507002"/>
              <a:ext cx="984364" cy="984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D211C0A-54B2-4330-977B-48AD76FF5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29" y="1617016"/>
              <a:ext cx="764401" cy="764401"/>
            </a:xfrm>
            <a:prstGeom prst="rect">
              <a:avLst/>
            </a:prstGeom>
          </p:spPr>
        </p:pic>
      </p:grpSp>
      <p:pic>
        <p:nvPicPr>
          <p:cNvPr id="7170" name="Picture 2" descr="\\Mbserv\Public\24. PR\ФОТО\2022\ШСП Ханты\BOV09716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60" y="1434398"/>
            <a:ext cx="2930848" cy="1957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9301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34" y="5089215"/>
            <a:ext cx="1007999" cy="99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object 19">
            <a:extLst>
              <a:ext uri="{FF2B5EF4-FFF2-40B4-BE49-F238E27FC236}">
                <a16:creationId xmlns="" xmlns:a16="http://schemas.microsoft.com/office/drawing/2014/main" id="{14071F1C-E69B-4365-800E-062E2257D436}"/>
              </a:ext>
            </a:extLst>
          </p:cNvPr>
          <p:cNvSpPr txBox="1"/>
          <p:nvPr/>
        </p:nvSpPr>
        <p:spPr>
          <a:xfrm>
            <a:off x="9689471" y="5358854"/>
            <a:ext cx="210104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err="1" smtClean="0">
                <a:solidFill>
                  <a:srgbClr val="E7472C"/>
                </a:solidFill>
                <a:latin typeface="Circe" panose="020B0502020203020203" pitchFamily="34" charset="-52"/>
              </a:rPr>
              <a:t>бизнесюгры.рф</a:t>
            </a:r>
            <a:endParaRPr lang="ru-RU" sz="2000" b="1" dirty="0">
              <a:solidFill>
                <a:srgbClr val="E7472C"/>
              </a:solidFill>
              <a:latin typeface="Circe" panose="020B0502020203020203" pitchFamily="34" charset="-52"/>
            </a:endParaRPr>
          </a:p>
        </p:txBody>
      </p:sp>
      <p:sp>
        <p:nvSpPr>
          <p:cNvPr id="76" name="Равнобедренный треугольник 75">
            <a:extLst>
              <a:ext uri="{FF2B5EF4-FFF2-40B4-BE49-F238E27FC236}">
                <a16:creationId xmlns:lc="http://schemas.openxmlformats.org/drawingml/2006/lockedCanvas" xmlns:a16="http://schemas.microsoft.com/office/drawing/2014/main" xmlns="" id="{CB1AEE94-86A3-45BA-BE8F-332DBB78010B}"/>
              </a:ext>
            </a:extLst>
          </p:cNvPr>
          <p:cNvSpPr/>
          <p:nvPr/>
        </p:nvSpPr>
        <p:spPr>
          <a:xfrm rot="5400000">
            <a:off x="9211058" y="4196414"/>
            <a:ext cx="211184" cy="160886"/>
          </a:xfrm>
          <a:prstGeom prst="triangle">
            <a:avLst/>
          </a:prstGeom>
          <a:solidFill>
            <a:srgbClr val="E74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8" name="Равнобедренный треугольник 77">
            <a:extLst>
              <a:ext uri="{FF2B5EF4-FFF2-40B4-BE49-F238E27FC236}">
                <a16:creationId xmlns:lc="http://schemas.openxmlformats.org/drawingml/2006/lockedCanvas" xmlns:a16="http://schemas.microsoft.com/office/drawing/2014/main" xmlns="" id="{CB1AEE94-86A3-45BA-BE8F-332DBB78010B}"/>
              </a:ext>
            </a:extLst>
          </p:cNvPr>
          <p:cNvSpPr/>
          <p:nvPr/>
        </p:nvSpPr>
        <p:spPr>
          <a:xfrm rot="5400000">
            <a:off x="9281494" y="5438712"/>
            <a:ext cx="211184" cy="160886"/>
          </a:xfrm>
          <a:prstGeom prst="triangle">
            <a:avLst/>
          </a:prstGeom>
          <a:solidFill>
            <a:srgbClr val="E74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4036A1-D525-4747-819A-76A00FB8C305}"/>
              </a:ext>
            </a:extLst>
          </p:cNvPr>
          <p:cNvSpPr txBox="1"/>
          <p:nvPr/>
        </p:nvSpPr>
        <p:spPr>
          <a:xfrm>
            <a:off x="1053981" y="1860114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4800" dirty="0" smtClean="0">
                <a:latin typeface="Circe ExtraBold" panose="020B0802020203020203" pitchFamily="34" charset="-52"/>
                <a:ea typeface="Arial" panose="020B0604020202020204" pitchFamily="34" charset="0"/>
              </a:rPr>
              <a:t>БЛАГОДАРЮ ЗА ВНИМАНИЕ!</a:t>
            </a:r>
            <a:r>
              <a:rPr lang="ru-RU" sz="4800" dirty="0" smtClean="0">
                <a:solidFill>
                  <a:srgbClr val="CD9A67"/>
                </a:solidFill>
                <a:effectLst/>
                <a:latin typeface="Circe" panose="020B0502020203020203" pitchFamily="34" charset="-52"/>
                <a:ea typeface="Arial" panose="020B0604020202020204" pitchFamily="34" charset="0"/>
              </a:rPr>
              <a:t>	</a:t>
            </a:r>
            <a:endParaRPr lang="ru-RU" sz="4800" dirty="0">
              <a:solidFill>
                <a:srgbClr val="CD9A67"/>
              </a:solidFill>
              <a:effectLst/>
              <a:latin typeface="Circe" panose="020B0502020203020203" pitchFamily="34" charset="-52"/>
              <a:ea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B935CCC-9C32-4B9E-BDF2-56381D0CA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6185" y="451015"/>
            <a:ext cx="1908243" cy="90700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97E6562-5032-4936-8F26-1AF7698BB289}"/>
              </a:ext>
            </a:extLst>
          </p:cNvPr>
          <p:cNvSpPr/>
          <p:nvPr/>
        </p:nvSpPr>
        <p:spPr>
          <a:xfrm rot="18900000">
            <a:off x="9208056" y="5365374"/>
            <a:ext cx="431654" cy="431654"/>
          </a:xfrm>
          <a:prstGeom prst="rect">
            <a:avLst/>
          </a:prstGeom>
          <a:solidFill>
            <a:srgbClr val="5A2916"/>
          </a:solidFill>
          <a:ln>
            <a:noFill/>
          </a:ln>
          <a:effectLst>
            <a:outerShdw blurRad="431800" dir="5040000" algn="ctr" rotWithShape="0">
              <a:srgbClr val="CD9A67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834D062B-A449-490D-85BE-96261203BC82}"/>
              </a:ext>
            </a:extLst>
          </p:cNvPr>
          <p:cNvGrpSpPr/>
          <p:nvPr/>
        </p:nvGrpSpPr>
        <p:grpSpPr>
          <a:xfrm rot="5400000">
            <a:off x="9548614" y="4214614"/>
            <a:ext cx="2643387" cy="2643386"/>
            <a:chOff x="9548613" y="0"/>
            <a:chExt cx="2643387" cy="2643386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0A942AF6-BC9D-404F-A7BC-E5900E9C323F}"/>
                </a:ext>
              </a:extLst>
            </p:cNvPr>
            <p:cNvSpPr/>
            <p:nvPr/>
          </p:nvSpPr>
          <p:spPr>
            <a:xfrm>
              <a:off x="9548613" y="0"/>
              <a:ext cx="2643387" cy="2643386"/>
            </a:xfrm>
            <a:custGeom>
              <a:avLst/>
              <a:gdLst>
                <a:gd name="connsiteX0" fmla="*/ 0 w 2643387"/>
                <a:gd name="connsiteY0" fmla="*/ 0 h 2643386"/>
                <a:gd name="connsiteX1" fmla="*/ 2643387 w 2643387"/>
                <a:gd name="connsiteY1" fmla="*/ 0 h 2643386"/>
                <a:gd name="connsiteX2" fmla="*/ 2643387 w 2643387"/>
                <a:gd name="connsiteY2" fmla="*/ 2643386 h 264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3387" h="2643386">
                  <a:moveTo>
                    <a:pt x="0" y="0"/>
                  </a:moveTo>
                  <a:lnTo>
                    <a:pt x="2643387" y="0"/>
                  </a:lnTo>
                  <a:lnTo>
                    <a:pt x="2643387" y="2643386"/>
                  </a:lnTo>
                  <a:close/>
                </a:path>
              </a:pathLst>
            </a:custGeom>
            <a:solidFill>
              <a:srgbClr val="5A2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EB7CEE48-A3BE-46A5-A34D-1AA1F772B194}"/>
                </a:ext>
              </a:extLst>
            </p:cNvPr>
            <p:cNvSpPr/>
            <p:nvPr/>
          </p:nvSpPr>
          <p:spPr>
            <a:xfrm rot="18900000">
              <a:off x="10238731" y="880960"/>
              <a:ext cx="818056" cy="818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8A1DEE08-63AD-4502-BDA5-FEF716328E3B}"/>
                </a:ext>
              </a:extLst>
            </p:cNvPr>
            <p:cNvSpPr/>
            <p:nvPr/>
          </p:nvSpPr>
          <p:spPr>
            <a:xfrm rot="18900000">
              <a:off x="10544499" y="462247"/>
              <a:ext cx="206517" cy="206517"/>
            </a:xfrm>
            <a:prstGeom prst="rect">
              <a:avLst/>
            </a:prstGeom>
            <a:solidFill>
              <a:srgbClr val="E7472C"/>
            </a:solidFill>
            <a:ln>
              <a:noFill/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024528FC-633B-4A64-B788-6ACF53D817F2}"/>
                </a:ext>
              </a:extLst>
            </p:cNvPr>
            <p:cNvSpPr/>
            <p:nvPr/>
          </p:nvSpPr>
          <p:spPr>
            <a:xfrm rot="18900000">
              <a:off x="11010381" y="768936"/>
              <a:ext cx="431654" cy="431654"/>
            </a:xfrm>
            <a:prstGeom prst="rect">
              <a:avLst/>
            </a:prstGeom>
            <a:solidFill>
              <a:srgbClr val="CD9A67"/>
            </a:solidFill>
            <a:ln>
              <a:noFill/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3541E9E7-7D16-439F-AD4D-4BD0EAC60546}"/>
                </a:ext>
              </a:extLst>
            </p:cNvPr>
            <p:cNvSpPr/>
            <p:nvPr/>
          </p:nvSpPr>
          <p:spPr>
            <a:xfrm rot="18900000">
              <a:off x="9719160" y="1144952"/>
              <a:ext cx="290072" cy="290072"/>
            </a:xfrm>
            <a:prstGeom prst="rect">
              <a:avLst/>
            </a:prstGeom>
            <a:solidFill>
              <a:srgbClr val="CD9A67"/>
            </a:solidFill>
            <a:ln>
              <a:noFill/>
            </a:ln>
            <a:effectLst>
              <a:outerShdw blurRad="431800" dir="5040000" algn="ctr" rotWithShape="0">
                <a:srgbClr val="CD9A67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E2DFD8D-A337-41D7-9740-0D2877797C58}"/>
              </a:ext>
            </a:extLst>
          </p:cNvPr>
          <p:cNvSpPr/>
          <p:nvPr/>
        </p:nvSpPr>
        <p:spPr>
          <a:xfrm rot="18900000">
            <a:off x="9876505" y="4497471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0D48D55-F9FD-478D-8A44-62035EA600B2}"/>
              </a:ext>
            </a:extLst>
          </p:cNvPr>
          <p:cNvSpPr/>
          <p:nvPr/>
        </p:nvSpPr>
        <p:spPr>
          <a:xfrm rot="18900000">
            <a:off x="9162362" y="4718790"/>
            <a:ext cx="211026" cy="211026"/>
          </a:xfrm>
          <a:prstGeom prst="rect">
            <a:avLst/>
          </a:prstGeom>
          <a:solidFill>
            <a:srgbClr val="E747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C1501D8E-C245-4930-9C27-7BDC6888F8F2}"/>
              </a:ext>
            </a:extLst>
          </p:cNvPr>
          <p:cNvGrpSpPr/>
          <p:nvPr/>
        </p:nvGrpSpPr>
        <p:grpSpPr>
          <a:xfrm>
            <a:off x="2308756" y="6571168"/>
            <a:ext cx="2298040" cy="45720"/>
            <a:chOff x="1511842" y="5324112"/>
            <a:chExt cx="2298040" cy="45720"/>
          </a:xfrm>
        </p:grpSpPr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8803C1C5-CB4F-4962-9DBC-F11BA47235DA}"/>
                </a:ext>
              </a:extLst>
            </p:cNvPr>
            <p:cNvCxnSpPr>
              <a:cxnSpLocks/>
            </p:cNvCxnSpPr>
            <p:nvPr/>
          </p:nvCxnSpPr>
          <p:spPr>
            <a:xfrm>
              <a:off x="2838450" y="5346970"/>
              <a:ext cx="916244" cy="0"/>
            </a:xfrm>
            <a:prstGeom prst="line">
              <a:avLst/>
            </a:prstGeom>
            <a:ln>
              <a:solidFill>
                <a:srgbClr val="CD9A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F9149BD3-B470-45B9-9783-68E1AFB7494D}"/>
                </a:ext>
              </a:extLst>
            </p:cNvPr>
            <p:cNvSpPr/>
            <p:nvPr/>
          </p:nvSpPr>
          <p:spPr>
            <a:xfrm rot="18900000">
              <a:off x="2970849" y="5324113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D9A67"/>
              </a:solidFill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DC8CBB3D-1AF0-4CCF-A91A-AE22CA3B448B}"/>
                </a:ext>
              </a:extLst>
            </p:cNvPr>
            <p:cNvCxnSpPr>
              <a:cxnSpLocks/>
            </p:cNvCxnSpPr>
            <p:nvPr/>
          </p:nvCxnSpPr>
          <p:spPr>
            <a:xfrm>
              <a:off x="1562795" y="5346970"/>
              <a:ext cx="1353344" cy="0"/>
            </a:xfrm>
            <a:prstGeom prst="line">
              <a:avLst/>
            </a:prstGeom>
            <a:ln>
              <a:solidFill>
                <a:srgbClr val="CD9A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B512752D-77B2-45F8-A264-8B901F7070F8}"/>
                </a:ext>
              </a:extLst>
            </p:cNvPr>
            <p:cNvSpPr/>
            <p:nvPr/>
          </p:nvSpPr>
          <p:spPr>
            <a:xfrm rot="18900000">
              <a:off x="3764163" y="5324112"/>
              <a:ext cx="45719" cy="45719"/>
            </a:xfrm>
            <a:prstGeom prst="rect">
              <a:avLst/>
            </a:prstGeom>
            <a:noFill/>
            <a:ln>
              <a:solidFill>
                <a:srgbClr val="CD9A67"/>
              </a:solidFill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C8A04002-B32F-4B21-85AF-D157CB440C14}"/>
                </a:ext>
              </a:extLst>
            </p:cNvPr>
            <p:cNvSpPr/>
            <p:nvPr/>
          </p:nvSpPr>
          <p:spPr>
            <a:xfrm rot="18900000">
              <a:off x="1511842" y="5324113"/>
              <a:ext cx="45719" cy="45719"/>
            </a:xfrm>
            <a:prstGeom prst="rect">
              <a:avLst/>
            </a:prstGeom>
            <a:noFill/>
            <a:ln>
              <a:solidFill>
                <a:srgbClr val="CD9A67"/>
              </a:solidFill>
            </a:ln>
            <a:effectLst>
              <a:outerShdw blurRad="431800" dir="5040000" algn="ctr" rotWithShape="0">
                <a:srgbClr val="28130A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78115" y="4484080"/>
            <a:ext cx="8703399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FDCA3F5-6B84-42D5-AFAA-58CFD4BFDB02}"/>
              </a:ext>
            </a:extLst>
          </p:cNvPr>
          <p:cNvSpPr/>
          <p:nvPr/>
        </p:nvSpPr>
        <p:spPr>
          <a:xfrm rot="18900000">
            <a:off x="8551714" y="4427317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24036A1-D525-4747-819A-76A00FB8C305}"/>
              </a:ext>
            </a:extLst>
          </p:cNvPr>
          <p:cNvSpPr txBox="1"/>
          <p:nvPr/>
        </p:nvSpPr>
        <p:spPr>
          <a:xfrm>
            <a:off x="1053981" y="2652809"/>
            <a:ext cx="8957901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4000" dirty="0" smtClean="0">
                <a:solidFill>
                  <a:srgbClr val="E7472C"/>
                </a:solidFill>
                <a:latin typeface="Circe ExtraBold" panose="020B0802020203020203" pitchFamily="34" charset="-52"/>
                <a:ea typeface="Arial" panose="020B0604020202020204" pitchFamily="34" charset="0"/>
              </a:rPr>
              <a:t>МИРИЕВ ЭЛЬВИН САХАВЕТОВИЧ</a:t>
            </a:r>
          </a:p>
          <a:p>
            <a:r>
              <a:rPr lang="ru-RU" sz="2200" b="1" dirty="0">
                <a:latin typeface="Circe ExtraBold" panose="020B0802020203020203" pitchFamily="34" charset="-52"/>
                <a:ea typeface="Arial" panose="020B0604020202020204" pitchFamily="34" charset="0"/>
              </a:rPr>
              <a:t>РУКОВОДИТЕЛЬ ЦЕНТРА ИННОВАЦИЙ СОЦИАЛЬНОЙ СФЕРЫ</a:t>
            </a:r>
          </a:p>
          <a:p>
            <a:r>
              <a:rPr lang="ru-RU" sz="2200" b="1" dirty="0">
                <a:latin typeface="Circe ExtraBold" panose="020B0802020203020203" pitchFamily="34" charset="-52"/>
                <a:ea typeface="Arial" panose="020B0604020202020204" pitchFamily="34" charset="0"/>
              </a:rPr>
              <a:t>ФОНДА ПОДДЕРЖКИ ПРЕДПРИНИМАТЕЛЬСТВА ЮГРЫ </a:t>
            </a:r>
          </a:p>
          <a:p>
            <a:r>
              <a:rPr lang="ru-RU" sz="2200" b="1" dirty="0">
                <a:latin typeface="Circe ExtraBold" panose="020B0802020203020203" pitchFamily="34" charset="-52"/>
                <a:ea typeface="Arial" panose="020B0604020202020204" pitchFamily="34" charset="0"/>
              </a:rPr>
              <a:t>«МОЙ БИЗНЕС» </a:t>
            </a:r>
          </a:p>
        </p:txBody>
      </p:sp>
      <p:pic>
        <p:nvPicPr>
          <p:cNvPr id="33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20233" y="4998523"/>
            <a:ext cx="456998" cy="510564"/>
          </a:xfrm>
          <a:prstGeom prst="rect">
            <a:avLst/>
          </a:prstGeom>
        </p:spPr>
      </p:pic>
      <p:pic>
        <p:nvPicPr>
          <p:cNvPr id="36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70557" y="4912446"/>
            <a:ext cx="700965" cy="510564"/>
          </a:xfrm>
          <a:prstGeom prst="rect">
            <a:avLst/>
          </a:prstGeom>
        </p:spPr>
      </p:pic>
      <p:pic>
        <p:nvPicPr>
          <p:cNvPr id="37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00347" y="4910832"/>
            <a:ext cx="481889" cy="5105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22951" y="5641892"/>
            <a:ext cx="231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latin typeface="Circe ExtraBold" panose="020B0802020203020203" pitchFamily="34" charset="-52"/>
                <a:ea typeface="Arial" panose="020B0604020202020204" pitchFamily="34" charset="0"/>
              </a:rPr>
              <a:t>social@mb-ugra.ru</a:t>
            </a:r>
            <a:endParaRPr lang="en-US" sz="1600" b="1" dirty="0">
              <a:latin typeface="Circe ExtraBold" panose="020B0802020203020203" pitchFamily="34" charset="-52"/>
              <a:ea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6002" y="5572763"/>
            <a:ext cx="2262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irce ExtraBold" panose="020B0802020203020203" pitchFamily="34" charset="-52"/>
                <a:ea typeface="Arial" panose="020B0604020202020204" pitchFamily="34" charset="0"/>
              </a:rPr>
              <a:t>г. Ханты-Мансийск,</a:t>
            </a:r>
          </a:p>
          <a:p>
            <a:r>
              <a:rPr lang="ru-RU" sz="1600" b="1" dirty="0">
                <a:latin typeface="Circe ExtraBold" panose="020B0802020203020203" pitchFamily="34" charset="-52"/>
                <a:ea typeface="Arial" panose="020B0604020202020204" pitchFamily="34" charset="0"/>
              </a:rPr>
              <a:t>ул. Пионерская, д. 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88556" y="5632367"/>
            <a:ext cx="1821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irce ExtraBold" panose="020B0802020203020203" pitchFamily="34" charset="-52"/>
                <a:ea typeface="Arial" panose="020B0604020202020204" pitchFamily="34" charset="0"/>
              </a:rPr>
              <a:t>8 (3467) 333-896</a:t>
            </a:r>
          </a:p>
        </p:txBody>
      </p:sp>
    </p:spTree>
    <p:extLst>
      <p:ext uri="{BB962C8B-B14F-4D97-AF65-F5344CB8AC3E}">
        <p14:creationId xmlns:p14="http://schemas.microsoft.com/office/powerpoint/2010/main" val="36349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C170AF31-8AFE-DF35-780E-C960872EDAC1}"/>
              </a:ext>
            </a:extLst>
          </p:cNvPr>
          <p:cNvGrpSpPr/>
          <p:nvPr/>
        </p:nvGrpSpPr>
        <p:grpSpPr>
          <a:xfrm>
            <a:off x="11326834" y="6037000"/>
            <a:ext cx="797464" cy="797464"/>
            <a:chOff x="2832622" y="1080050"/>
            <a:chExt cx="920223" cy="920223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="" xmlns:a16="http://schemas.microsoft.com/office/drawing/2014/main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sp>
        <p:nvSpPr>
          <p:cNvPr id="54" name="Полилиния: фигура 59">
            <a:extLst>
              <a:ext uri="{FF2B5EF4-FFF2-40B4-BE49-F238E27FC236}">
                <a16:creationId xmlns="" xmlns:a16="http://schemas.microsoft.com/office/drawing/2014/main" id="{5C3B5668-CBBD-E8A6-BD6E-72CD27AD9AE6}"/>
              </a:ext>
            </a:extLst>
          </p:cNvPr>
          <p:cNvSpPr/>
          <p:nvPr/>
        </p:nvSpPr>
        <p:spPr>
          <a:xfrm>
            <a:off x="564294" y="198907"/>
            <a:ext cx="2859584" cy="804625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720666" y="274829"/>
            <a:ext cx="2715133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1 КАТЕГОРИЯ</a:t>
            </a:r>
            <a:endParaRPr lang="ru-RU" sz="2800" b="1" dirty="0">
              <a:solidFill>
                <a:srgbClr val="E7472C"/>
              </a:solidFill>
              <a:latin typeface="Circe" panose="020B0502020203020203" pitchFamily="34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FF0217-25C5-D47D-CB95-85B1C227E7DD}"/>
              </a:ext>
            </a:extLst>
          </p:cNvPr>
          <p:cNvSpPr txBox="1"/>
          <p:nvPr/>
        </p:nvSpPr>
        <p:spPr>
          <a:xfrm>
            <a:off x="4113768" y="263464"/>
            <a:ext cx="7940858" cy="702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srgbClr val="693019"/>
                </a:solidFill>
                <a:latin typeface="Circe" panose="020B0502020203020203" pitchFamily="34" charset="-52"/>
              </a:rPr>
              <a:t>обеспечение занятости граждан, отнесенных к категориям социально уязвимых </a:t>
            </a: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="" xmlns:a16="http://schemas.microsoft.com/office/drawing/2014/main" id="{D593B21A-C5B1-DC70-699A-0051369692F6}"/>
              </a:ext>
            </a:extLst>
          </p:cNvPr>
          <p:cNvSpPr/>
          <p:nvPr/>
        </p:nvSpPr>
        <p:spPr>
          <a:xfrm rot="5400000">
            <a:off x="3454410" y="394898"/>
            <a:ext cx="418800" cy="347714"/>
          </a:xfrm>
          <a:prstGeom prst="triangle">
            <a:avLst/>
          </a:prstGeom>
          <a:solidFill>
            <a:srgbClr val="E74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89160BB8-C65F-9AFB-95CB-E3D091D1A368}"/>
              </a:ext>
            </a:extLst>
          </p:cNvPr>
          <p:cNvSpPr/>
          <p:nvPr/>
        </p:nvSpPr>
        <p:spPr>
          <a:xfrm>
            <a:off x="4052526" y="210129"/>
            <a:ext cx="8063342" cy="794444"/>
          </a:xfrm>
          <a:prstGeom prst="rect">
            <a:avLst/>
          </a:prstGeom>
          <a:noFill/>
          <a:ln>
            <a:solidFill>
              <a:srgbClr val="5A2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0AA53F3-35D2-26F0-DB1C-DC68784B7895}"/>
              </a:ext>
            </a:extLst>
          </p:cNvPr>
          <p:cNvSpPr txBox="1"/>
          <p:nvPr/>
        </p:nvSpPr>
        <p:spPr>
          <a:xfrm>
            <a:off x="522168" y="1872529"/>
            <a:ext cx="11080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5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обеспечение </a:t>
            </a:r>
            <a:r>
              <a:rPr lang="ru-RU" sz="1500" dirty="0">
                <a:solidFill>
                  <a:srgbClr val="693019"/>
                </a:solidFill>
                <a:latin typeface="Circe" panose="020B0502020203020203" pitchFamily="34" charset="-52"/>
              </a:rPr>
              <a:t>занятости социально уязвимых категорий граждан при условии, что по итогам предыдущего календарного года среднесписочная численность </a:t>
            </a:r>
            <a:r>
              <a:rPr lang="ru-RU" sz="15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таких лиц среди </a:t>
            </a:r>
            <a:r>
              <a:rPr lang="ru-RU" sz="1500" dirty="0">
                <a:solidFill>
                  <a:srgbClr val="693019"/>
                </a:solidFill>
                <a:latin typeface="Circe" panose="020B0502020203020203" pitchFamily="34" charset="-52"/>
              </a:rPr>
              <a:t>работников субъекта малого или среднего </a:t>
            </a:r>
            <a:r>
              <a:rPr lang="ru-RU" sz="15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предпринимательства составляет </a:t>
            </a:r>
            <a:r>
              <a:rPr lang="ru-RU" sz="1500" dirty="0">
                <a:solidFill>
                  <a:srgbClr val="693019"/>
                </a:solidFill>
                <a:latin typeface="Circe" panose="020B0502020203020203" pitchFamily="34" charset="-52"/>
              </a:rPr>
              <a:t>не менее </a:t>
            </a:r>
            <a:r>
              <a:rPr lang="ru-RU" sz="15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50%</a:t>
            </a:r>
            <a:r>
              <a:rPr lang="ru-RU" sz="15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 </a:t>
            </a:r>
            <a:r>
              <a:rPr lang="ru-RU" sz="1500" dirty="0">
                <a:solidFill>
                  <a:srgbClr val="693019"/>
                </a:solidFill>
                <a:latin typeface="Circe" panose="020B0502020203020203" pitchFamily="34" charset="-52"/>
              </a:rPr>
              <a:t>(но не менее двух лиц, относящихся к таким категориям), а доля расходов на оплату труда таких лиц, в расходах на оплату труда составляет не менее </a:t>
            </a:r>
            <a:r>
              <a:rPr lang="ru-RU" sz="1500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25%.</a:t>
            </a:r>
            <a:endParaRPr lang="ru-RU" sz="1500" b="1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336385" y="3080896"/>
            <a:ext cx="873329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FDCA3F5-6B84-42D5-AFAA-58CFD4BFDB02}"/>
              </a:ext>
            </a:extLst>
          </p:cNvPr>
          <p:cNvSpPr/>
          <p:nvPr/>
        </p:nvSpPr>
        <p:spPr>
          <a:xfrm rot="18900000">
            <a:off x="507022" y="3007326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89160BB8-C65F-9AFB-95CB-E3D091D1A368}"/>
              </a:ext>
            </a:extLst>
          </p:cNvPr>
          <p:cNvSpPr/>
          <p:nvPr/>
        </p:nvSpPr>
        <p:spPr>
          <a:xfrm>
            <a:off x="503908" y="1820596"/>
            <a:ext cx="11242791" cy="1067596"/>
          </a:xfrm>
          <a:prstGeom prst="rect">
            <a:avLst/>
          </a:prstGeom>
          <a:noFill/>
          <a:ln>
            <a:solidFill>
              <a:srgbClr val="5A2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FA767BC-E183-9809-1CA2-2842FB6988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57226" y="1138916"/>
            <a:ext cx="451838" cy="5034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1303471" y="1164735"/>
            <a:ext cx="2132328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УСЛОВИЯ</a:t>
            </a:r>
            <a:endParaRPr lang="ru-RU" sz="2800" b="1" dirty="0">
              <a:solidFill>
                <a:srgbClr val="E7472C"/>
              </a:solidFill>
              <a:latin typeface="Circe" panose="020B0502020203020203" pitchFamily="34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6B3B20D-C56D-4C20-B8C4-4F6EFB331529}"/>
              </a:ext>
            </a:extLst>
          </p:cNvPr>
          <p:cNvGrpSpPr/>
          <p:nvPr/>
        </p:nvGrpSpPr>
        <p:grpSpPr>
          <a:xfrm>
            <a:off x="416162" y="3153250"/>
            <a:ext cx="750877" cy="785644"/>
            <a:chOff x="857147" y="2911902"/>
            <a:chExt cx="984364" cy="984428"/>
          </a:xfrm>
        </p:grpSpPr>
        <p:sp>
          <p:nvSpPr>
            <p:cNvPr id="21" name="Овал 20">
              <a:extLst>
                <a:ext uri="{FF2B5EF4-FFF2-40B4-BE49-F238E27FC236}">
                  <a16:creationId xmlns="" xmlns:a16="http://schemas.microsoft.com/office/drawing/2014/main" id="{998CFB64-3F3F-479D-ADB2-51569564B3E8}"/>
                </a:ext>
              </a:extLst>
            </p:cNvPr>
            <p:cNvSpPr/>
            <p:nvPr/>
          </p:nvSpPr>
          <p:spPr>
            <a:xfrm>
              <a:off x="857147" y="2911902"/>
              <a:ext cx="984364" cy="984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C7B2E1EA-C34B-433B-9493-3DBDEB62F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29" y="3021916"/>
              <a:ext cx="764401" cy="764401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1259670" y="3261593"/>
            <a:ext cx="4352257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b="1" dirty="0">
                <a:solidFill>
                  <a:srgbClr val="CD9A67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ПАКЕТ ДОКУМЕНТОВ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0AA53F3-35D2-26F0-DB1C-DC68784B7895}"/>
              </a:ext>
            </a:extLst>
          </p:cNvPr>
          <p:cNvSpPr txBox="1"/>
          <p:nvPr/>
        </p:nvSpPr>
        <p:spPr>
          <a:xfrm>
            <a:off x="451159" y="3938894"/>
            <a:ext cx="730466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600" b="1" dirty="0" smtClean="0">
                <a:solidFill>
                  <a:srgbClr val="CD9A67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Обязательные </a:t>
            </a:r>
            <a:r>
              <a:rPr lang="ru-RU" sz="1600" b="1" dirty="0">
                <a:solidFill>
                  <a:srgbClr val="CD9A67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документы:</a:t>
            </a:r>
          </a:p>
          <a:p>
            <a:pPr marL="285750" indent="-285750" algn="just">
              <a:spcBef>
                <a:spcPts val="300"/>
              </a:spcBef>
              <a:buFont typeface="Wingdings 2" pitchFamily="18" charset="2"/>
              <a:buChar char=""/>
            </a:pPr>
            <a:r>
              <a:rPr lang="ru-RU" sz="15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Заявление</a:t>
            </a:r>
            <a:r>
              <a:rPr lang="ru-RU" sz="1500" dirty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</a:p>
          <a:p>
            <a:pPr marL="285750" indent="-285750" algn="just">
              <a:spcBef>
                <a:spcPts val="300"/>
              </a:spcBef>
              <a:buFont typeface="Wingdings 2" pitchFamily="18" charset="2"/>
              <a:buChar char=""/>
            </a:pPr>
            <a:r>
              <a:rPr lang="ru-RU" sz="1500" dirty="0">
                <a:solidFill>
                  <a:srgbClr val="693019"/>
                </a:solidFill>
                <a:latin typeface="Circe" panose="020B0502020203020203" pitchFamily="34" charset="-52"/>
              </a:rPr>
              <a:t>Сведения о численности и заработной плате работников;</a:t>
            </a:r>
          </a:p>
          <a:p>
            <a:pPr marL="285750" indent="-285750" algn="just">
              <a:spcBef>
                <a:spcPts val="300"/>
              </a:spcBef>
              <a:buFont typeface="Wingdings 2" pitchFamily="18" charset="2"/>
              <a:buChar char=""/>
            </a:pPr>
            <a:r>
              <a:rPr lang="ru-RU" sz="1500" dirty="0">
                <a:solidFill>
                  <a:srgbClr val="693019"/>
                </a:solidFill>
                <a:latin typeface="Circe" panose="020B0502020203020203" pitchFamily="34" charset="-52"/>
              </a:rPr>
              <a:t>Копия штатного расписания;</a:t>
            </a:r>
          </a:p>
          <a:p>
            <a:pPr marL="285750" indent="-285750" algn="just">
              <a:spcBef>
                <a:spcPts val="300"/>
              </a:spcBef>
              <a:buFont typeface="Wingdings 2" pitchFamily="18" charset="2"/>
              <a:buChar char=""/>
            </a:pPr>
            <a:r>
              <a:rPr lang="ru-RU" sz="1500" dirty="0">
                <a:solidFill>
                  <a:srgbClr val="693019"/>
                </a:solidFill>
                <a:latin typeface="Circe" panose="020B0502020203020203" pitchFamily="34" charset="-52"/>
              </a:rPr>
              <a:t>Копии трудовых договоров;</a:t>
            </a:r>
          </a:p>
          <a:p>
            <a:pPr marL="285750" indent="-285750" algn="just">
              <a:spcBef>
                <a:spcPts val="300"/>
              </a:spcBef>
              <a:buFont typeface="Wingdings 2" pitchFamily="18" charset="2"/>
              <a:buChar char=""/>
            </a:pPr>
            <a:r>
              <a:rPr lang="ru-RU" sz="1500" dirty="0">
                <a:solidFill>
                  <a:srgbClr val="693019"/>
                </a:solidFill>
                <a:latin typeface="Circe" panose="020B0502020203020203" pitchFamily="34" charset="-52"/>
              </a:rPr>
              <a:t>Согласие работников на обработку персональных данных;</a:t>
            </a:r>
          </a:p>
          <a:p>
            <a:pPr marL="285750" indent="-285750" algn="just">
              <a:spcBef>
                <a:spcPts val="300"/>
              </a:spcBef>
              <a:buFont typeface="Wingdings 2" pitchFamily="18" charset="2"/>
              <a:buChar char=""/>
            </a:pPr>
            <a:r>
              <a:rPr lang="ru-RU" sz="1500" dirty="0">
                <a:solidFill>
                  <a:srgbClr val="693019"/>
                </a:solidFill>
                <a:latin typeface="Circe" panose="020B0502020203020203" pitchFamily="34" charset="-52"/>
              </a:rPr>
              <a:t>Копии документов, подтверждающих, что работники являются гражданами,  </a:t>
            </a:r>
            <a:r>
              <a:rPr lang="ru-RU" sz="15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отнесенными </a:t>
            </a:r>
            <a:r>
              <a:rPr lang="ru-RU" sz="1500" dirty="0">
                <a:solidFill>
                  <a:srgbClr val="693019"/>
                </a:solidFill>
                <a:latin typeface="Circe" panose="020B0502020203020203" pitchFamily="34" charset="-52"/>
              </a:rPr>
              <a:t>к категориям социально-уязвимых.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0AA53F3-35D2-26F0-DB1C-DC68784B7895}"/>
              </a:ext>
            </a:extLst>
          </p:cNvPr>
          <p:cNvSpPr txBox="1"/>
          <p:nvPr/>
        </p:nvSpPr>
        <p:spPr>
          <a:xfrm>
            <a:off x="451159" y="6124108"/>
            <a:ext cx="9162247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ts val="300"/>
              </a:spcBef>
              <a:defRPr sz="1600">
                <a:solidFill>
                  <a:srgbClr val="693019"/>
                </a:solidFill>
                <a:latin typeface="Circe" panose="020B0502020203020203" pitchFamily="34" charset="-52"/>
              </a:defRPr>
            </a:lvl1pPr>
          </a:lstStyle>
          <a:p>
            <a:r>
              <a:rPr lang="ru-RU" b="1" dirty="0">
                <a:solidFill>
                  <a:srgbClr val="CD9A67"/>
                </a:solidFill>
                <a:ea typeface="Arial" panose="020B0604020202020204" pitchFamily="34" charset="0"/>
              </a:rPr>
              <a:t>Необязательные документы, но рекомендуемые:</a:t>
            </a:r>
          </a:p>
          <a:p>
            <a:r>
              <a:rPr lang="ru-RU" dirty="0">
                <a:sym typeface="Wingdings 2"/>
              </a:rPr>
              <a:t> </a:t>
            </a:r>
            <a:r>
              <a:rPr lang="en-US" dirty="0" smtClean="0">
                <a:sym typeface="Wingdings 2"/>
              </a:rPr>
              <a:t> </a:t>
            </a:r>
            <a:r>
              <a:rPr lang="ru-RU" dirty="0" smtClean="0"/>
              <a:t>Отчет </a:t>
            </a:r>
            <a:r>
              <a:rPr lang="ru-RU" dirty="0"/>
              <a:t>о социальном воздействии.</a:t>
            </a:r>
          </a:p>
        </p:txBody>
      </p:sp>
      <p:pic>
        <p:nvPicPr>
          <p:cNvPr id="2051" name="Picture 3" descr="C:\Users\User1\Desktop\10429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22" y="3153250"/>
            <a:ext cx="3969744" cy="24810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9301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62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C170AF31-8AFE-DF35-780E-C960872EDAC1}"/>
              </a:ext>
            </a:extLst>
          </p:cNvPr>
          <p:cNvGrpSpPr/>
          <p:nvPr/>
        </p:nvGrpSpPr>
        <p:grpSpPr>
          <a:xfrm>
            <a:off x="11398827" y="5994881"/>
            <a:ext cx="797464" cy="797464"/>
            <a:chOff x="2832622" y="1080050"/>
            <a:chExt cx="920223" cy="92022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0AA53F3-35D2-26F0-DB1C-DC68784B7895}"/>
              </a:ext>
            </a:extLst>
          </p:cNvPr>
          <p:cNvSpPr txBox="1"/>
          <p:nvPr/>
        </p:nvSpPr>
        <p:spPr>
          <a:xfrm>
            <a:off x="666444" y="2041514"/>
            <a:ext cx="11080080" cy="396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инвалиды 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и лица с ограниченными возможностями здоровья;</a:t>
            </a:r>
          </a:p>
          <a:p>
            <a:pPr marL="285750" indent="-28575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одинокие и (или) многодетные родители, воспитывающие несовершеннолетних детей, в том числе детей-инвалидов;</a:t>
            </a:r>
          </a:p>
          <a:p>
            <a:pPr marL="285750" indent="-28575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пенсионеры и граждане </a:t>
            </a:r>
            <a:r>
              <a:rPr lang="ru-RU" dirty="0" err="1">
                <a:solidFill>
                  <a:srgbClr val="693019"/>
                </a:solidFill>
                <a:latin typeface="Circe" panose="020B0502020203020203" pitchFamily="34" charset="-52"/>
              </a:rPr>
              <a:t>предпенсионного</a:t>
            </a: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возраста;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pPr marL="285750" indent="-28575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выпускники детских домов в возрасте до двадцати трех лет;</a:t>
            </a:r>
          </a:p>
          <a:p>
            <a:pPr marL="285750" indent="-28575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лица, осужденные к лишению свободы и принудительным работам в период отбывания наказания, и лица, освобожденные из мест лишения свободы и имеющие неснятую или непогашенную судимость;</a:t>
            </a:r>
          </a:p>
          <a:p>
            <a:pPr marL="285750" indent="-28575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беженцы и вынужденные переселенцы;</a:t>
            </a:r>
          </a:p>
          <a:p>
            <a:pPr marL="285750" indent="-28575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малоимущие граждане;</a:t>
            </a:r>
          </a:p>
          <a:p>
            <a:pPr marL="285750" indent="-285750" algn="just">
              <a:spcAft>
                <a:spcPts val="300"/>
              </a:spcAft>
              <a:buFont typeface="Wingdings 2" pitchFamily="18" charset="2"/>
              <a:buChar char=""/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лица без определенного места жительства и занятий;</a:t>
            </a:r>
          </a:p>
          <a:p>
            <a:pPr marL="285750" indent="-285750" algn="just">
              <a:buFont typeface="Wingdings 2" pitchFamily="18" charset="2"/>
              <a:buChar char=""/>
            </a:pPr>
            <a:r>
              <a:rPr lang="ru-RU" dirty="0">
                <a:solidFill>
                  <a:srgbClr val="693019"/>
                </a:solidFill>
                <a:latin typeface="Circe" panose="020B0502020203020203" pitchFamily="34" charset="-52"/>
              </a:rPr>
              <a:t>граждане, не указанные в предыдущих подпунктах, признанные нуждающимися в социальном </a:t>
            </a:r>
            <a:r>
              <a:rPr lang="ru-RU" dirty="0" smtClean="0">
                <a:solidFill>
                  <a:srgbClr val="693019"/>
                </a:solidFill>
                <a:latin typeface="Circe" panose="020B0502020203020203" pitchFamily="34" charset="-52"/>
              </a:rPr>
              <a:t>обслуживании.</a:t>
            </a:r>
            <a:endParaRPr lang="ru-RU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763027F-1FE5-2D86-7498-954572CC1CCB}"/>
              </a:ext>
            </a:extLst>
          </p:cNvPr>
          <p:cNvSpPr txBox="1"/>
          <p:nvPr/>
        </p:nvSpPr>
        <p:spPr>
          <a:xfrm>
            <a:off x="190501" y="236495"/>
            <a:ext cx="11747040" cy="923330"/>
          </a:xfrm>
          <a:prstGeom prst="rect">
            <a:avLst/>
          </a:prstGeom>
          <a:solidFill>
            <a:srgbClr val="693019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Лица</a:t>
            </a:r>
            <a:r>
              <a:rPr lang="en-US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отнесенные к категориям социально уязвимых</a:t>
            </a:r>
            <a:r>
              <a:rPr lang="en-US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,</a:t>
            </a:r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 в соответствии с п.</a:t>
            </a:r>
            <a:r>
              <a:rPr lang="en-US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1</a:t>
            </a:r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 ч.1 ст. 24.1 Федерального </a:t>
            </a:r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>закона от </a:t>
            </a:r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24.07.2007 № </a:t>
            </a:r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>209-ФЗ </a:t>
            </a:r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«О </a:t>
            </a:r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>развитии малого и </a:t>
            </a:r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среднего предпринимательства</a:t>
            </a:r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>Российской </a:t>
            </a:r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Федерации»</a:t>
            </a:r>
            <a:r>
              <a:rPr lang="en-US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:</a:t>
            </a:r>
            <a:endParaRPr lang="ru-RU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120352" y="1682343"/>
            <a:ext cx="873329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1FDCA3F5-6B84-42D5-AFAA-58CFD4BFDB02}"/>
              </a:ext>
            </a:extLst>
          </p:cNvPr>
          <p:cNvSpPr/>
          <p:nvPr/>
        </p:nvSpPr>
        <p:spPr>
          <a:xfrm rot="18900000">
            <a:off x="729717" y="1624466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C170AF31-8AFE-DF35-780E-C960872EDAC1}"/>
              </a:ext>
            </a:extLst>
          </p:cNvPr>
          <p:cNvGrpSpPr/>
          <p:nvPr/>
        </p:nvGrpSpPr>
        <p:grpSpPr>
          <a:xfrm>
            <a:off x="11388110" y="5998984"/>
            <a:ext cx="797464" cy="797464"/>
            <a:chOff x="2832622" y="1080050"/>
            <a:chExt cx="920223" cy="920223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="" xmlns:a16="http://schemas.microsoft.com/office/drawing/2014/main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F0AA53F3-35D2-26F0-DB1C-DC68784B7895}"/>
              </a:ext>
            </a:extLst>
          </p:cNvPr>
          <p:cNvSpPr txBox="1"/>
          <p:nvPr/>
        </p:nvSpPr>
        <p:spPr>
          <a:xfrm>
            <a:off x="675501" y="2821709"/>
            <a:ext cx="11080080" cy="205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sz="20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лица </a:t>
            </a:r>
            <a:r>
              <a:rPr lang="ru-RU" sz="2000" dirty="0">
                <a:solidFill>
                  <a:srgbClr val="693019"/>
                </a:solidFill>
                <a:latin typeface="Circe" panose="020B0502020203020203" pitchFamily="34" charset="-52"/>
              </a:rPr>
              <a:t>из числа детей-сирот;</a:t>
            </a:r>
          </a:p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sz="2000" dirty="0">
                <a:solidFill>
                  <a:srgbClr val="693019"/>
                </a:solidFill>
                <a:latin typeface="Circe" panose="020B0502020203020203" pitchFamily="34" charset="-52"/>
              </a:rPr>
              <a:t>лица из числа детей, оставшихся без попечения родителей;</a:t>
            </a:r>
          </a:p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sz="2000" dirty="0">
                <a:solidFill>
                  <a:srgbClr val="693019"/>
                </a:solidFill>
                <a:latin typeface="Circe" panose="020B0502020203020203" pitchFamily="34" charset="-52"/>
              </a:rPr>
              <a:t>выпускники организаций для детей-сирот и детей, оставшихся без попечения родителей, в  возрасте до 23 лет;</a:t>
            </a:r>
          </a:p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sz="2000" dirty="0">
                <a:solidFill>
                  <a:srgbClr val="693019"/>
                </a:solidFill>
                <a:latin typeface="Circe" panose="020B0502020203020203" pitchFamily="34" charset="-52"/>
              </a:rPr>
              <a:t>лица из числа родителей (законных представителей), воспитывающих детей-инвалидов в возрасте до 23 </a:t>
            </a:r>
            <a:r>
              <a:rPr lang="ru-RU" sz="20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лет</a:t>
            </a:r>
            <a:r>
              <a:rPr lang="en-US" sz="20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.</a:t>
            </a:r>
            <a:endParaRPr lang="ru-RU" sz="2000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763027F-1FE5-2D86-7498-954572CC1CCB}"/>
              </a:ext>
            </a:extLst>
          </p:cNvPr>
          <p:cNvSpPr txBox="1"/>
          <p:nvPr/>
        </p:nvSpPr>
        <p:spPr>
          <a:xfrm>
            <a:off x="523631" y="571579"/>
            <a:ext cx="11383820" cy="1015663"/>
          </a:xfrm>
          <a:prstGeom prst="rect">
            <a:avLst/>
          </a:prstGeom>
          <a:solidFill>
            <a:srgbClr val="69301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irce" panose="020B0502020203020203" pitchFamily="34" charset="-52"/>
              </a:rPr>
              <a:t>Лица</a:t>
            </a:r>
            <a:r>
              <a:rPr lang="en-US" sz="2000" b="1" dirty="0">
                <a:solidFill>
                  <a:schemeClr val="bg1"/>
                </a:solidFill>
                <a:latin typeface="Circe" panose="020B0502020203020203" pitchFamily="34" charset="-52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irce" panose="020B0502020203020203" pitchFamily="34" charset="-52"/>
              </a:rPr>
              <a:t>отнесенные к категориям социально уязвимых</a:t>
            </a:r>
            <a:r>
              <a:rPr lang="en-US" sz="2000" b="1" dirty="0">
                <a:solidFill>
                  <a:schemeClr val="bg1"/>
                </a:solidFill>
                <a:latin typeface="Circe" panose="020B0502020203020203" pitchFamily="34" charset="-52"/>
              </a:rPr>
              <a:t>,</a:t>
            </a:r>
            <a:r>
              <a:rPr lang="ru-RU" sz="2000" b="1" dirty="0">
                <a:solidFill>
                  <a:schemeClr val="bg1"/>
                </a:solidFill>
                <a:latin typeface="Circe" panose="020B0502020203020203" pitchFamily="34" charset="-52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Circe" panose="020B0502020203020203" pitchFamily="34" charset="-52"/>
              </a:rPr>
              <a:t>соответствии с </a:t>
            </a:r>
            <a:r>
              <a:rPr lang="ru-RU" sz="20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п.</a:t>
            </a:r>
            <a:r>
              <a:rPr lang="en-US" sz="20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1</a:t>
            </a:r>
            <a:r>
              <a:rPr lang="ru-RU" sz="20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irce" panose="020B0502020203020203" pitchFamily="34" charset="-52"/>
              </a:rPr>
              <a:t>ч.1 ст. </a:t>
            </a:r>
            <a:r>
              <a:rPr lang="en-US" sz="2000" b="1" dirty="0">
                <a:solidFill>
                  <a:schemeClr val="bg1"/>
                </a:solidFill>
                <a:latin typeface="Circe" panose="020B0502020203020203" pitchFamily="34" charset="-52"/>
              </a:rPr>
              <a:t>5</a:t>
            </a:r>
            <a:r>
              <a:rPr lang="ru-RU" sz="2000" b="1" dirty="0">
                <a:solidFill>
                  <a:schemeClr val="bg1"/>
                </a:solidFill>
                <a:latin typeface="Circe" panose="020B0502020203020203" pitchFamily="34" charset="-52"/>
              </a:rPr>
              <a:t>.1 Закона ХМАО – Югры от 29.12.2007 N 213-оз </a:t>
            </a:r>
            <a:r>
              <a:rPr lang="en-US" sz="20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Circe" panose="020B0502020203020203" pitchFamily="34" charset="-52"/>
              </a:rPr>
              <a:t>О развитии малого и среднего предпринимательства в </a:t>
            </a:r>
            <a:r>
              <a:rPr lang="ru-RU" sz="20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Ханты-Мансийском</a:t>
            </a:r>
            <a:r>
              <a:rPr lang="en-US" sz="20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автономном </a:t>
            </a:r>
            <a:r>
              <a:rPr lang="ru-RU" sz="2000" b="1" dirty="0">
                <a:solidFill>
                  <a:schemeClr val="bg1"/>
                </a:solidFill>
                <a:latin typeface="Circe" panose="020B0502020203020203" pitchFamily="34" charset="-52"/>
              </a:rPr>
              <a:t>округе – Югре» </a:t>
            </a:r>
            <a:r>
              <a:rPr lang="en-US" sz="2000" b="1" dirty="0">
                <a:solidFill>
                  <a:schemeClr val="bg1"/>
                </a:solidFill>
                <a:latin typeface="Circe" panose="020B0502020203020203" pitchFamily="34" charset="-52"/>
              </a:rPr>
              <a:t>:</a:t>
            </a:r>
            <a:endParaRPr lang="ru-RU" sz="2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153567" y="2269947"/>
            <a:ext cx="873329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FDCA3F5-6B84-42D5-AFAA-58CFD4BFDB02}"/>
              </a:ext>
            </a:extLst>
          </p:cNvPr>
          <p:cNvSpPr/>
          <p:nvPr/>
        </p:nvSpPr>
        <p:spPr>
          <a:xfrm rot="18900000">
            <a:off x="691130" y="2196378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7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C170AF31-8AFE-DF35-780E-C960872EDAC1}"/>
              </a:ext>
            </a:extLst>
          </p:cNvPr>
          <p:cNvGrpSpPr/>
          <p:nvPr/>
        </p:nvGrpSpPr>
        <p:grpSpPr>
          <a:xfrm>
            <a:off x="11411448" y="6045742"/>
            <a:ext cx="797464" cy="797464"/>
            <a:chOff x="2832622" y="1080050"/>
            <a:chExt cx="920223" cy="920223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="" xmlns:a16="http://schemas.microsoft.com/office/drawing/2014/main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sp>
        <p:nvSpPr>
          <p:cNvPr id="54" name="Полилиния: фигура 59">
            <a:extLst>
              <a:ext uri="{FF2B5EF4-FFF2-40B4-BE49-F238E27FC236}">
                <a16:creationId xmlns="" xmlns:a16="http://schemas.microsoft.com/office/drawing/2014/main" id="{5C3B5668-CBBD-E8A6-BD6E-72CD27AD9AE6}"/>
              </a:ext>
            </a:extLst>
          </p:cNvPr>
          <p:cNvSpPr/>
          <p:nvPr/>
        </p:nvSpPr>
        <p:spPr>
          <a:xfrm>
            <a:off x="211862" y="722782"/>
            <a:ext cx="2859584" cy="804625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246690" y="824812"/>
            <a:ext cx="2836501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400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Новая категория</a:t>
            </a:r>
            <a:endParaRPr lang="ru-RU" sz="2400" b="1" dirty="0">
              <a:solidFill>
                <a:srgbClr val="E7472C"/>
              </a:solidFill>
              <a:latin typeface="Circe" panose="020B0502020203020203" pitchFamily="34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FF0217-25C5-D47D-CB95-85B1C227E7DD}"/>
              </a:ext>
            </a:extLst>
          </p:cNvPr>
          <p:cNvSpPr txBox="1"/>
          <p:nvPr/>
        </p:nvSpPr>
        <p:spPr>
          <a:xfrm>
            <a:off x="3736791" y="663429"/>
            <a:ext cx="82052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Индивидуальный </a:t>
            </a:r>
            <a:r>
              <a:rPr lang="ru-RU" dirty="0">
                <a:latin typeface="Century Gothic" panose="020B0502020202020204" pitchFamily="34" charset="0"/>
              </a:rPr>
              <a:t>предприниматель, являющийся инвалидом и осуществляющий предпринимательскую деятельность без привлечения работников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="" xmlns:a16="http://schemas.microsoft.com/office/drawing/2014/main" id="{D593B21A-C5B1-DC70-699A-0051369692F6}"/>
              </a:ext>
            </a:extLst>
          </p:cNvPr>
          <p:cNvSpPr/>
          <p:nvPr/>
        </p:nvSpPr>
        <p:spPr>
          <a:xfrm rot="5400000">
            <a:off x="3101978" y="918773"/>
            <a:ext cx="418800" cy="347714"/>
          </a:xfrm>
          <a:prstGeom prst="triangle">
            <a:avLst/>
          </a:prstGeom>
          <a:solidFill>
            <a:srgbClr val="E74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89160BB8-C65F-9AFB-95CB-E3D091D1A368}"/>
              </a:ext>
            </a:extLst>
          </p:cNvPr>
          <p:cNvSpPr/>
          <p:nvPr/>
        </p:nvSpPr>
        <p:spPr>
          <a:xfrm>
            <a:off x="3675550" y="642777"/>
            <a:ext cx="7570737" cy="976665"/>
          </a:xfrm>
          <a:prstGeom prst="rect">
            <a:avLst/>
          </a:prstGeom>
          <a:noFill/>
          <a:ln>
            <a:solidFill>
              <a:srgbClr val="5A2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763027F-1FE5-2D86-7498-954572CC1CCB}"/>
              </a:ext>
            </a:extLst>
          </p:cNvPr>
          <p:cNvSpPr txBox="1"/>
          <p:nvPr/>
        </p:nvSpPr>
        <p:spPr>
          <a:xfrm>
            <a:off x="683355" y="1798595"/>
            <a:ext cx="10970665" cy="584775"/>
          </a:xfrm>
          <a:prstGeom prst="rect">
            <a:avLst/>
          </a:prstGeom>
          <a:solidFill>
            <a:srgbClr val="69301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п.</a:t>
            </a:r>
            <a:r>
              <a:rPr lang="en-US" sz="16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.1 ч.1 ст. </a:t>
            </a:r>
            <a:r>
              <a:rPr lang="ru-RU" sz="1600" b="1" dirty="0">
                <a:solidFill>
                  <a:schemeClr val="bg1"/>
                </a:solidFill>
                <a:latin typeface="Circe" panose="020B0502020203020203" pitchFamily="34" charset="-52"/>
              </a:rPr>
              <a:t>24.1 Федерального закона от 24.07.2007 № 209-ФЗ </a:t>
            </a:r>
            <a:endParaRPr lang="ru-RU" sz="1600" b="1" dirty="0" smtClean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«О </a:t>
            </a:r>
            <a:r>
              <a:rPr lang="ru-RU" sz="1600" b="1" dirty="0">
                <a:solidFill>
                  <a:schemeClr val="bg1"/>
                </a:solidFill>
                <a:latin typeface="Circe" panose="020B0502020203020203" pitchFamily="34" charset="-52"/>
              </a:rPr>
              <a:t>развитии малого и среднего </a:t>
            </a:r>
            <a:r>
              <a:rPr lang="ru-RU" sz="16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предпринимательства </a:t>
            </a:r>
            <a:r>
              <a:rPr lang="ru-RU" sz="1600" b="1" dirty="0">
                <a:solidFill>
                  <a:schemeClr val="bg1"/>
                </a:solidFill>
                <a:latin typeface="Circe" panose="020B0502020203020203" pitchFamily="34" charset="-52"/>
              </a:rPr>
              <a:t>в Российской </a:t>
            </a:r>
            <a:r>
              <a:rPr lang="ru-RU" sz="16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Федерации»</a:t>
            </a:r>
            <a:r>
              <a:rPr lang="en-US" sz="16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:</a:t>
            </a:r>
            <a:endParaRPr lang="ru-RU" sz="16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FA767BC-E183-9809-1CA2-2842FB6988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335971" y="2709534"/>
            <a:ext cx="451838" cy="4245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A4CF49-7300-5099-858D-56C068555CBB}"/>
              </a:ext>
            </a:extLst>
          </p:cNvPr>
          <p:cNvSpPr txBox="1"/>
          <p:nvPr/>
        </p:nvSpPr>
        <p:spPr>
          <a:xfrm>
            <a:off x="1021659" y="2695910"/>
            <a:ext cx="228972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УСЛОВИЯ</a:t>
            </a:r>
            <a:endParaRPr lang="ru-RU" sz="2800" b="1" dirty="0">
              <a:solidFill>
                <a:srgbClr val="E7472C"/>
              </a:solidFill>
              <a:latin typeface="Circe" panose="020B0502020203020203" pitchFamily="34" charset="-52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9160BB8-C65F-9AFB-95CB-E3D091D1A368}"/>
              </a:ext>
            </a:extLst>
          </p:cNvPr>
          <p:cNvSpPr/>
          <p:nvPr/>
        </p:nvSpPr>
        <p:spPr>
          <a:xfrm>
            <a:off x="349594" y="3314580"/>
            <a:ext cx="11248437" cy="693029"/>
          </a:xfrm>
          <a:prstGeom prst="rect">
            <a:avLst/>
          </a:prstGeom>
          <a:noFill/>
          <a:ln>
            <a:solidFill>
              <a:srgbClr val="5A2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6FF0217-25C5-D47D-CB95-85B1C227E7DD}"/>
              </a:ext>
            </a:extLst>
          </p:cNvPr>
          <p:cNvSpPr txBox="1"/>
          <p:nvPr/>
        </p:nvSpPr>
        <p:spPr>
          <a:xfrm>
            <a:off x="481683" y="3354612"/>
            <a:ext cx="10897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субъект малого или среднего предпринимательства - индивидуальный предприниматель, </a:t>
            </a:r>
            <a:r>
              <a:rPr lang="ru-RU" sz="1600" b="1" dirty="0">
                <a:latin typeface="Century Gothic" panose="020B0502020202020204" pitchFamily="34" charset="0"/>
              </a:rPr>
              <a:t>являющийся инвалидом</a:t>
            </a:r>
            <a:r>
              <a:rPr lang="ru-RU" sz="1600" dirty="0">
                <a:latin typeface="Century Gothic" panose="020B0502020202020204" pitchFamily="34" charset="0"/>
              </a:rPr>
              <a:t> и осуществляющий предпринимательскую деятельность </a:t>
            </a:r>
            <a:r>
              <a:rPr lang="ru-RU" sz="1600" b="1" dirty="0">
                <a:latin typeface="Century Gothic" panose="020B0502020202020204" pitchFamily="34" charset="0"/>
              </a:rPr>
              <a:t>без привлечения работников</a:t>
            </a:r>
            <a:r>
              <a:rPr lang="ru-RU" sz="1600" dirty="0"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6FF0217-25C5-D47D-CB95-85B1C227E7DD}"/>
              </a:ext>
            </a:extLst>
          </p:cNvPr>
          <p:cNvSpPr txBox="1"/>
          <p:nvPr/>
        </p:nvSpPr>
        <p:spPr>
          <a:xfrm>
            <a:off x="394142" y="4209551"/>
            <a:ext cx="1089751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7472C"/>
                </a:solidFill>
                <a:latin typeface="Century Gothic" panose="020B0502020202020204" pitchFamily="34" charset="0"/>
              </a:rPr>
              <a:t>Если </a:t>
            </a:r>
            <a:r>
              <a:rPr lang="ru-RU" b="1" dirty="0">
                <a:solidFill>
                  <a:srgbClr val="E7472C"/>
                </a:solidFill>
                <a:latin typeface="Century Gothic" panose="020B0502020202020204" pitchFamily="34" charset="0"/>
              </a:rPr>
              <a:t>у </a:t>
            </a:r>
            <a:r>
              <a:rPr lang="ru-RU" b="1" dirty="0" smtClean="0">
                <a:solidFill>
                  <a:srgbClr val="E7472C"/>
                </a:solidFill>
                <a:latin typeface="Century Gothic" panose="020B0502020202020204" pitchFamily="34" charset="0"/>
              </a:rPr>
              <a:t>предпринимателя</a:t>
            </a:r>
            <a:r>
              <a:rPr lang="en-US" b="1" dirty="0" smtClean="0">
                <a:solidFill>
                  <a:srgbClr val="E7472C"/>
                </a:solidFill>
                <a:latin typeface="Century Gothic" panose="020B0502020202020204" pitchFamily="34" charset="0"/>
              </a:rPr>
              <a:t>, </a:t>
            </a:r>
            <a:r>
              <a:rPr lang="ru-RU" b="1" dirty="0" smtClean="0">
                <a:solidFill>
                  <a:srgbClr val="E7472C"/>
                </a:solidFill>
                <a:latin typeface="Century Gothic" panose="020B0502020202020204" pitchFamily="34" charset="0"/>
              </a:rPr>
              <a:t>являющегося инвалидом</a:t>
            </a:r>
            <a:r>
              <a:rPr lang="en-US" b="1" dirty="0" smtClean="0">
                <a:solidFill>
                  <a:srgbClr val="E7472C"/>
                </a:solidFill>
                <a:latin typeface="Century Gothic" panose="020B0502020202020204" pitchFamily="34" charset="0"/>
              </a:rPr>
              <a:t>,</a:t>
            </a:r>
            <a:r>
              <a:rPr lang="ru-RU" b="1" dirty="0" smtClean="0">
                <a:solidFill>
                  <a:srgbClr val="E7472C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rgbClr val="E7472C"/>
                </a:solidFill>
                <a:latin typeface="Century Gothic" panose="020B0502020202020204" pitchFamily="34" charset="0"/>
              </a:rPr>
              <a:t>трудоустроены другие работники</a:t>
            </a:r>
            <a:r>
              <a:rPr lang="ru-RU" b="1" dirty="0" smtClean="0">
                <a:solidFill>
                  <a:srgbClr val="E7472C"/>
                </a:solidFill>
                <a:latin typeface="Century Gothic" panose="020B0502020202020204" pitchFamily="34" charset="0"/>
              </a:rPr>
              <a:t>:</a:t>
            </a:r>
          </a:p>
          <a:p>
            <a:endParaRPr lang="ru-RU" sz="1600" b="1" dirty="0">
              <a:solidFill>
                <a:srgbClr val="E7472C"/>
              </a:solidFill>
              <a:latin typeface="Century Gothic" panose="020B0502020202020204" pitchFamily="34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  <a:sym typeface="Wingdings 2"/>
              </a:rPr>
              <a:t> </a:t>
            </a:r>
            <a:r>
              <a:rPr lang="ru-RU" sz="1600" dirty="0" smtClean="0">
                <a:latin typeface="Century Gothic" panose="020B0502020202020204" pitchFamily="34" charset="0"/>
              </a:rPr>
              <a:t>по </a:t>
            </a:r>
            <a:r>
              <a:rPr lang="ru-RU" sz="1600" dirty="0">
                <a:latin typeface="Century Gothic" panose="020B0502020202020204" pitchFamily="34" charset="0"/>
              </a:rPr>
              <a:t>итогам предыдущего календарного года среднесписочная численность лиц из числа социально уязвимых категорий граждан (среднесписочная численность лиц, </a:t>
            </a:r>
            <a:r>
              <a:rPr lang="ru-RU" sz="1600" b="1" dirty="0">
                <a:latin typeface="Century Gothic" panose="020B0502020202020204" pitchFamily="34" charset="0"/>
              </a:rPr>
              <a:t>увеличенная на единицу</a:t>
            </a:r>
            <a:r>
              <a:rPr lang="ru-RU" sz="1600" dirty="0">
                <a:latin typeface="Century Gothic" panose="020B0502020202020204" pitchFamily="34" charset="0"/>
              </a:rPr>
              <a:t>, в отношении индивидуальных предпринимателей, являющихся инвалидами), среди работников субъекта </a:t>
            </a:r>
            <a:r>
              <a:rPr lang="ru-RU" sz="1600" dirty="0" smtClean="0">
                <a:latin typeface="Century Gothic" panose="020B0502020202020204" pitchFamily="34" charset="0"/>
              </a:rPr>
              <a:t>МСП (среди </a:t>
            </a:r>
            <a:r>
              <a:rPr lang="ru-RU" sz="1600" dirty="0">
                <a:latin typeface="Century Gothic" panose="020B0502020202020204" pitchFamily="34" charset="0"/>
              </a:rPr>
              <a:t>работников субъекта </a:t>
            </a:r>
            <a:r>
              <a:rPr lang="ru-RU" sz="1600" dirty="0" smtClean="0">
                <a:latin typeface="Century Gothic" panose="020B0502020202020204" pitchFamily="34" charset="0"/>
              </a:rPr>
              <a:t>МСП </a:t>
            </a:r>
            <a:r>
              <a:rPr lang="ru-RU" sz="1600" b="1" dirty="0" smtClean="0">
                <a:latin typeface="Century Gothic" panose="020B0502020202020204" pitchFamily="34" charset="0"/>
              </a:rPr>
              <a:t>с </a:t>
            </a:r>
            <a:r>
              <a:rPr lang="ru-RU" sz="1600" b="1" dirty="0">
                <a:latin typeface="Century Gothic" panose="020B0502020202020204" pitchFamily="34" charset="0"/>
              </a:rPr>
              <a:t>учетом самого индивидуального предпринимателя</a:t>
            </a:r>
            <a:r>
              <a:rPr lang="ru-RU" sz="1600" dirty="0">
                <a:latin typeface="Century Gothic" panose="020B0502020202020204" pitchFamily="34" charset="0"/>
              </a:rPr>
              <a:t> в отношении индивидуальных предпринимателей, являющихся инвалидами) составляет не менее </a:t>
            </a:r>
            <a:r>
              <a:rPr lang="ru-RU" sz="1600" b="1" dirty="0">
                <a:latin typeface="Century Gothic" panose="020B0502020202020204" pitchFamily="34" charset="0"/>
              </a:rPr>
              <a:t>50%</a:t>
            </a:r>
            <a:r>
              <a:rPr lang="ru-RU" sz="1600" dirty="0">
                <a:latin typeface="Century Gothic" panose="020B0502020202020204" pitchFamily="34" charset="0"/>
              </a:rPr>
              <a:t>, а доля расходов на оплату труда таких лиц, в расходах на оплату труда составляет не менее </a:t>
            </a:r>
            <a:r>
              <a:rPr lang="ru-RU" sz="1600" b="1" dirty="0">
                <a:latin typeface="Century Gothic" panose="020B0502020202020204" pitchFamily="34" charset="0"/>
              </a:rPr>
              <a:t>25</a:t>
            </a:r>
            <a:r>
              <a:rPr lang="ru-RU" sz="1600" dirty="0">
                <a:latin typeface="Century Gothic" panose="020B0502020202020204" pitchFamily="34" charset="0"/>
              </a:rPr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val="25548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59">
            <a:extLst>
              <a:ext uri="{FF2B5EF4-FFF2-40B4-BE49-F238E27FC236}">
                <a16:creationId xmlns:a16="http://schemas.microsoft.com/office/drawing/2014/main" xmlns="" id="{5C3B5668-CBBD-E8A6-BD6E-72CD27AD9AE6}"/>
              </a:ext>
            </a:extLst>
          </p:cNvPr>
          <p:cNvSpPr/>
          <p:nvPr/>
        </p:nvSpPr>
        <p:spPr>
          <a:xfrm>
            <a:off x="534774" y="316668"/>
            <a:ext cx="2859584" cy="804625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C170AF31-8AFE-DF35-780E-C960872EDAC1}"/>
              </a:ext>
            </a:extLst>
          </p:cNvPr>
          <p:cNvGrpSpPr/>
          <p:nvPr/>
        </p:nvGrpSpPr>
        <p:grpSpPr>
          <a:xfrm>
            <a:off x="11352608" y="6120812"/>
            <a:ext cx="797464" cy="797464"/>
            <a:chOff x="2832622" y="1080050"/>
            <a:chExt cx="920223" cy="920223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F0AA53F3-35D2-26F0-DB1C-DC68784B7895}"/>
              </a:ext>
            </a:extLst>
          </p:cNvPr>
          <p:cNvSpPr txBox="1"/>
          <p:nvPr/>
        </p:nvSpPr>
        <p:spPr>
          <a:xfrm>
            <a:off x="652784" y="2016819"/>
            <a:ext cx="11080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доля доходов от осуществления такой деятельности по итогам предыдущего календарного года должна составлять не менее </a:t>
            </a:r>
            <a:r>
              <a:rPr lang="ru-RU"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50%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 в общем объеме доходов, а доля полученной чистой прибыли за предшествующий календарный год, направленная на осуществление такой деятельности в текущем календарном году, должна составлять не менее </a:t>
            </a:r>
            <a:r>
              <a:rPr lang="ru-RU"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50%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 от размера указанной прибыли.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149589" y="3393219"/>
            <a:ext cx="873329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FDCA3F5-6B84-42D5-AFAA-58CFD4BFDB02}"/>
              </a:ext>
            </a:extLst>
          </p:cNvPr>
          <p:cNvSpPr/>
          <p:nvPr/>
        </p:nvSpPr>
        <p:spPr>
          <a:xfrm rot="18900000">
            <a:off x="693819" y="3319648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9160BB8-C65F-9AFB-95CB-E3D091D1A368}"/>
              </a:ext>
            </a:extLst>
          </p:cNvPr>
          <p:cNvSpPr/>
          <p:nvPr/>
        </p:nvSpPr>
        <p:spPr>
          <a:xfrm>
            <a:off x="634524" y="1997175"/>
            <a:ext cx="11159397" cy="1096862"/>
          </a:xfrm>
          <a:prstGeom prst="rect">
            <a:avLst/>
          </a:prstGeom>
          <a:noFill/>
          <a:ln>
            <a:solidFill>
              <a:srgbClr val="5A2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FA767BC-E183-9809-1CA2-2842FB6988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637002" y="1295520"/>
            <a:ext cx="451838" cy="5034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9A4CF49-7300-5099-858D-56C068555CBB}"/>
              </a:ext>
            </a:extLst>
          </p:cNvPr>
          <p:cNvSpPr txBox="1"/>
          <p:nvPr/>
        </p:nvSpPr>
        <p:spPr>
          <a:xfrm>
            <a:off x="1283246" y="1321339"/>
            <a:ext cx="2715133" cy="542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УСЛОВИЯ</a:t>
            </a:r>
            <a:endParaRPr lang="ru-RU" sz="2800" b="1" dirty="0">
              <a:solidFill>
                <a:srgbClr val="E7472C"/>
              </a:solidFill>
              <a:latin typeface="Circe" panose="020B0502020203020203" pitchFamily="34" charset="-52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6B3B20D-C56D-4C20-B8C4-4F6EFB331529}"/>
              </a:ext>
            </a:extLst>
          </p:cNvPr>
          <p:cNvGrpSpPr/>
          <p:nvPr/>
        </p:nvGrpSpPr>
        <p:grpSpPr>
          <a:xfrm>
            <a:off x="527288" y="3523086"/>
            <a:ext cx="750877" cy="785644"/>
            <a:chOff x="857147" y="2911902"/>
            <a:chExt cx="984364" cy="984428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998CFB64-3F3F-479D-ADB2-51569564B3E8}"/>
                </a:ext>
              </a:extLst>
            </p:cNvPr>
            <p:cNvSpPr/>
            <p:nvPr/>
          </p:nvSpPr>
          <p:spPr>
            <a:xfrm>
              <a:off x="857147" y="2911902"/>
              <a:ext cx="984364" cy="984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C7B2E1EA-C34B-433B-9493-3DBDEB62F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29" y="3021916"/>
              <a:ext cx="764401" cy="76440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9A4CF49-7300-5099-858D-56C068555CBB}"/>
              </a:ext>
            </a:extLst>
          </p:cNvPr>
          <p:cNvSpPr txBox="1"/>
          <p:nvPr/>
        </p:nvSpPr>
        <p:spPr>
          <a:xfrm>
            <a:off x="1524911" y="3621982"/>
            <a:ext cx="4352257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b="1" dirty="0">
                <a:solidFill>
                  <a:srgbClr val="CD9A67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ПАКЕТ ДОКУМЕНТОВ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0AA53F3-35D2-26F0-DB1C-DC68784B7895}"/>
              </a:ext>
            </a:extLst>
          </p:cNvPr>
          <p:cNvSpPr txBox="1"/>
          <p:nvPr/>
        </p:nvSpPr>
        <p:spPr>
          <a:xfrm>
            <a:off x="566042" y="4403219"/>
            <a:ext cx="68825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600" b="1" dirty="0" smtClean="0">
                <a:solidFill>
                  <a:srgbClr val="CD9A67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Обязательные </a:t>
            </a:r>
            <a:r>
              <a:rPr lang="ru-RU" sz="1600" b="1" dirty="0">
                <a:solidFill>
                  <a:srgbClr val="CD9A67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документы:</a:t>
            </a:r>
          </a:p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</a:t>
            </a:r>
            <a:r>
              <a:rPr lang="en-US" sz="1600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 </a:t>
            </a: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Заявление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Справка 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о доле доходов и о доле полученной чистой </a:t>
            </a: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прибыли;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Сведения 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о реализации товаров (работ, услуг), производимых </a:t>
            </a:r>
            <a:endParaRPr lang="ru-RU" sz="1600" dirty="0" smtClean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гражданами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, относящимися к категориям социально уязвимых;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0AA53F3-35D2-26F0-DB1C-DC68784B7895}"/>
              </a:ext>
            </a:extLst>
          </p:cNvPr>
          <p:cNvSpPr txBox="1"/>
          <p:nvPr/>
        </p:nvSpPr>
        <p:spPr>
          <a:xfrm>
            <a:off x="566043" y="6005615"/>
            <a:ext cx="5444232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ts val="300"/>
              </a:spcBef>
              <a:defRPr sz="1600">
                <a:solidFill>
                  <a:srgbClr val="693019"/>
                </a:solidFill>
                <a:latin typeface="Circe" panose="020B0502020203020203" pitchFamily="34" charset="-52"/>
              </a:defRPr>
            </a:lvl1pPr>
          </a:lstStyle>
          <a:p>
            <a:r>
              <a:rPr lang="ru-RU" b="1" dirty="0">
                <a:solidFill>
                  <a:srgbClr val="CD9A67"/>
                </a:solidFill>
                <a:ea typeface="Arial" panose="020B0604020202020204" pitchFamily="34" charset="0"/>
              </a:rPr>
              <a:t>Необязательные документы, но рекомендуемые:</a:t>
            </a:r>
          </a:p>
          <a:p>
            <a:r>
              <a:rPr lang="ru-RU" dirty="0">
                <a:sym typeface="Wingdings 2"/>
              </a:rPr>
              <a:t> </a:t>
            </a:r>
            <a:r>
              <a:rPr lang="en-US" dirty="0" smtClean="0">
                <a:sym typeface="Wingdings 2"/>
              </a:rPr>
              <a:t> </a:t>
            </a:r>
            <a:r>
              <a:rPr lang="ru-RU" dirty="0" smtClean="0"/>
              <a:t>Отчет </a:t>
            </a:r>
            <a:r>
              <a:rPr lang="ru-RU" dirty="0"/>
              <a:t>о социальном воздействии.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9A4CF49-7300-5099-858D-56C068555CBB}"/>
              </a:ext>
            </a:extLst>
          </p:cNvPr>
          <p:cNvSpPr txBox="1"/>
          <p:nvPr/>
        </p:nvSpPr>
        <p:spPr>
          <a:xfrm>
            <a:off x="663345" y="432530"/>
            <a:ext cx="2715133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2 КАТЕГОРИЯ</a:t>
            </a:r>
            <a:endParaRPr lang="ru-RU" sz="2800" b="1" dirty="0">
              <a:solidFill>
                <a:srgbClr val="E7472C"/>
              </a:solidFill>
              <a:latin typeface="Circe" panose="020B0502020203020203" pitchFamily="34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FF0217-25C5-D47D-CB95-85B1C227E7DD}"/>
              </a:ext>
            </a:extLst>
          </p:cNvPr>
          <p:cNvSpPr txBox="1"/>
          <p:nvPr/>
        </p:nvSpPr>
        <p:spPr>
          <a:xfrm>
            <a:off x="4056447" y="421165"/>
            <a:ext cx="7940858" cy="700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обеспечение </a:t>
            </a:r>
            <a:r>
              <a:rPr lang="ru-RU" b="1" dirty="0">
                <a:solidFill>
                  <a:srgbClr val="693019"/>
                </a:solidFill>
                <a:latin typeface="Circe" panose="020B0502020203020203" pitchFamily="34" charset="-52"/>
              </a:rPr>
              <a:t>реализации товаров (работ, услуг), произведенных гражданами, отнесенными к категориям социально </a:t>
            </a:r>
            <a:r>
              <a:rPr lang="ru-RU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уязвимых</a:t>
            </a:r>
            <a:endParaRPr lang="ru-RU" b="1" dirty="0">
              <a:solidFill>
                <a:srgbClr val="693019"/>
              </a:solidFill>
              <a:latin typeface="Circe" panose="020B0502020203020203" pitchFamily="34" charset="-52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xmlns="" id="{D593B21A-C5B1-DC70-699A-0051369692F6}"/>
              </a:ext>
            </a:extLst>
          </p:cNvPr>
          <p:cNvSpPr/>
          <p:nvPr/>
        </p:nvSpPr>
        <p:spPr>
          <a:xfrm rot="5400000">
            <a:off x="3397089" y="552599"/>
            <a:ext cx="418800" cy="347714"/>
          </a:xfrm>
          <a:prstGeom prst="triangle">
            <a:avLst/>
          </a:prstGeom>
          <a:solidFill>
            <a:srgbClr val="E74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9160BB8-C65F-9AFB-95CB-E3D091D1A368}"/>
              </a:ext>
            </a:extLst>
          </p:cNvPr>
          <p:cNvSpPr/>
          <p:nvPr/>
        </p:nvSpPr>
        <p:spPr>
          <a:xfrm>
            <a:off x="3995205" y="367830"/>
            <a:ext cx="8063342" cy="794444"/>
          </a:xfrm>
          <a:prstGeom prst="rect">
            <a:avLst/>
          </a:prstGeom>
          <a:noFill/>
          <a:ln>
            <a:solidFill>
              <a:srgbClr val="5A2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1\Desktop\ba62cd30f15bf8df26a8246ecf31c006.jpe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012" y="3273554"/>
            <a:ext cx="3957328" cy="2504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9301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51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C170AF31-8AFE-DF35-780E-C960872EDAC1}"/>
              </a:ext>
            </a:extLst>
          </p:cNvPr>
          <p:cNvGrpSpPr/>
          <p:nvPr/>
        </p:nvGrpSpPr>
        <p:grpSpPr>
          <a:xfrm>
            <a:off x="11394536" y="6014024"/>
            <a:ext cx="797464" cy="797464"/>
            <a:chOff x="2832622" y="1080050"/>
            <a:chExt cx="920223" cy="920223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F0AA53F3-35D2-26F0-DB1C-DC68784B7895}"/>
              </a:ext>
            </a:extLst>
          </p:cNvPr>
          <p:cNvSpPr txBox="1"/>
          <p:nvPr/>
        </p:nvSpPr>
        <p:spPr>
          <a:xfrm>
            <a:off x="569373" y="2105801"/>
            <a:ext cx="11080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доля доходов от осуществления такой деятельности по итогам предыдущего календарного года должна составлять не менее </a:t>
            </a:r>
            <a:r>
              <a:rPr lang="ru-RU"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50%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 в общем объеме доходов, а доля полученной чистой прибыли за предшествующий календарный год, направленная на осуществление такой деятельности в текущем календарном году, должна составлять не менее </a:t>
            </a:r>
            <a:r>
              <a:rPr lang="ru-RU" sz="1600" b="1" dirty="0">
                <a:solidFill>
                  <a:srgbClr val="693019"/>
                </a:solidFill>
                <a:latin typeface="Circe" panose="020B0502020203020203" pitchFamily="34" charset="-52"/>
              </a:rPr>
              <a:t>50%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 от размера указанной прибыли.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101964" y="3505286"/>
            <a:ext cx="873329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FDCA3F5-6B84-42D5-AFAA-58CFD4BFDB02}"/>
              </a:ext>
            </a:extLst>
          </p:cNvPr>
          <p:cNvSpPr/>
          <p:nvPr/>
        </p:nvSpPr>
        <p:spPr>
          <a:xfrm rot="18900000">
            <a:off x="741444" y="3431715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9160BB8-C65F-9AFB-95CB-E3D091D1A368}"/>
              </a:ext>
            </a:extLst>
          </p:cNvPr>
          <p:cNvSpPr/>
          <p:nvPr/>
        </p:nvSpPr>
        <p:spPr>
          <a:xfrm>
            <a:off x="551113" y="2086157"/>
            <a:ext cx="11159397" cy="1096862"/>
          </a:xfrm>
          <a:prstGeom prst="rect">
            <a:avLst/>
          </a:prstGeom>
          <a:noFill/>
          <a:ln>
            <a:solidFill>
              <a:srgbClr val="5A2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FA767BC-E183-9809-1CA2-2842FB6988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576932" y="1424798"/>
            <a:ext cx="451838" cy="5034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9A4CF49-7300-5099-858D-56C068555CBB}"/>
              </a:ext>
            </a:extLst>
          </p:cNvPr>
          <p:cNvSpPr txBox="1"/>
          <p:nvPr/>
        </p:nvSpPr>
        <p:spPr>
          <a:xfrm>
            <a:off x="1223176" y="1450617"/>
            <a:ext cx="2715133" cy="542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УСЛОВИЯ</a:t>
            </a:r>
            <a:endParaRPr lang="ru-RU" sz="2800" b="1" dirty="0">
              <a:solidFill>
                <a:srgbClr val="E7472C"/>
              </a:solidFill>
              <a:latin typeface="Circe" panose="020B0502020203020203" pitchFamily="34" charset="-52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6B3B20D-C56D-4C20-B8C4-4F6EFB331529}"/>
              </a:ext>
            </a:extLst>
          </p:cNvPr>
          <p:cNvGrpSpPr/>
          <p:nvPr/>
        </p:nvGrpSpPr>
        <p:grpSpPr>
          <a:xfrm>
            <a:off x="341549" y="3644678"/>
            <a:ext cx="750877" cy="785644"/>
            <a:chOff x="857147" y="2911902"/>
            <a:chExt cx="984364" cy="984428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998CFB64-3F3F-479D-ADB2-51569564B3E8}"/>
                </a:ext>
              </a:extLst>
            </p:cNvPr>
            <p:cNvSpPr/>
            <p:nvPr/>
          </p:nvSpPr>
          <p:spPr>
            <a:xfrm>
              <a:off x="857147" y="2911902"/>
              <a:ext cx="984364" cy="984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C7B2E1EA-C34B-433B-9493-3DBDEB62F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29" y="3021916"/>
              <a:ext cx="764401" cy="76440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9A4CF49-7300-5099-858D-56C068555CBB}"/>
              </a:ext>
            </a:extLst>
          </p:cNvPr>
          <p:cNvSpPr txBox="1"/>
          <p:nvPr/>
        </p:nvSpPr>
        <p:spPr>
          <a:xfrm>
            <a:off x="1423068" y="3743573"/>
            <a:ext cx="4352257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b="1" dirty="0">
                <a:solidFill>
                  <a:srgbClr val="CD9A67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ПАКЕТ ДОКУМЕНТОВ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0AA53F3-35D2-26F0-DB1C-DC68784B7895}"/>
              </a:ext>
            </a:extLst>
          </p:cNvPr>
          <p:cNvSpPr txBox="1"/>
          <p:nvPr/>
        </p:nvSpPr>
        <p:spPr>
          <a:xfrm>
            <a:off x="630430" y="4575169"/>
            <a:ext cx="7894446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600" b="1" dirty="0" smtClean="0">
                <a:solidFill>
                  <a:srgbClr val="CD9A67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Обязательные </a:t>
            </a:r>
            <a:r>
              <a:rPr lang="ru-RU" sz="1600" b="1" dirty="0">
                <a:solidFill>
                  <a:srgbClr val="CD9A67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документы:</a:t>
            </a:r>
          </a:p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</a:t>
            </a:r>
            <a:r>
              <a:rPr lang="en-US" sz="1600" dirty="0" smtClean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 </a:t>
            </a: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Заявление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;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Справка 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о доле доходов и о доле полученной чистой прибыли;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  <a:sym typeface="Wingdings 2"/>
              </a:rPr>
              <a:t> </a:t>
            </a: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Сведения 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об осуществляемой деятельности по </a:t>
            </a: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производству  товаров 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(работ, услуг) для граждан, отнесенных к категориям социально уязвимых.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0AA53F3-35D2-26F0-DB1C-DC68784B7895}"/>
              </a:ext>
            </a:extLst>
          </p:cNvPr>
          <p:cNvSpPr txBox="1"/>
          <p:nvPr/>
        </p:nvSpPr>
        <p:spPr>
          <a:xfrm>
            <a:off x="597570" y="6129088"/>
            <a:ext cx="6003255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ts val="300"/>
              </a:spcBef>
              <a:defRPr sz="1600">
                <a:solidFill>
                  <a:srgbClr val="693019"/>
                </a:solidFill>
                <a:latin typeface="Circe" panose="020B0502020203020203" pitchFamily="34" charset="-52"/>
              </a:defRPr>
            </a:lvl1pPr>
          </a:lstStyle>
          <a:p>
            <a:r>
              <a:rPr lang="ru-RU" b="1" dirty="0">
                <a:solidFill>
                  <a:srgbClr val="CD9A67"/>
                </a:solidFill>
                <a:ea typeface="Arial" panose="020B0604020202020204" pitchFamily="34" charset="0"/>
              </a:rPr>
              <a:t>Необязательные документы, но рекомендуемые:</a:t>
            </a:r>
          </a:p>
          <a:p>
            <a:r>
              <a:rPr lang="ru-RU" dirty="0">
                <a:sym typeface="Wingdings 2"/>
              </a:rPr>
              <a:t> </a:t>
            </a:r>
            <a:r>
              <a:rPr lang="en-US" dirty="0" smtClean="0">
                <a:sym typeface="Wingdings 2"/>
              </a:rPr>
              <a:t> </a:t>
            </a:r>
            <a:r>
              <a:rPr lang="ru-RU" dirty="0" smtClean="0"/>
              <a:t>Отчет </a:t>
            </a:r>
            <a:r>
              <a:rPr lang="ru-RU" dirty="0"/>
              <a:t>о социальном воздействии.</a:t>
            </a:r>
          </a:p>
        </p:txBody>
      </p:sp>
      <p:sp>
        <p:nvSpPr>
          <p:cNvPr id="23" name="Полилиния: фигура 59">
            <a:extLst>
              <a:ext uri="{FF2B5EF4-FFF2-40B4-BE49-F238E27FC236}">
                <a16:creationId xmlns:a16="http://schemas.microsoft.com/office/drawing/2014/main" xmlns="" id="{5C3B5668-CBBD-E8A6-BD6E-72CD27AD9AE6}"/>
              </a:ext>
            </a:extLst>
          </p:cNvPr>
          <p:cNvSpPr/>
          <p:nvPr/>
        </p:nvSpPr>
        <p:spPr>
          <a:xfrm>
            <a:off x="476220" y="432816"/>
            <a:ext cx="2859584" cy="804625"/>
          </a:xfrm>
          <a:custGeom>
            <a:avLst/>
            <a:gdLst>
              <a:gd name="connsiteX0" fmla="*/ -137 w 2232347"/>
              <a:gd name="connsiteY0" fmla="*/ -161 h 2487842"/>
              <a:gd name="connsiteX1" fmla="*/ -137 w 2232347"/>
              <a:gd name="connsiteY1" fmla="*/ 2095216 h 2487842"/>
              <a:gd name="connsiteX2" fmla="*/ 392329 w 2232347"/>
              <a:gd name="connsiteY2" fmla="*/ 2487682 h 2487842"/>
              <a:gd name="connsiteX3" fmla="*/ 2232211 w 2232347"/>
              <a:gd name="connsiteY3" fmla="*/ 2487682 h 2487842"/>
              <a:gd name="connsiteX4" fmla="*/ 2232211 w 2232347"/>
              <a:gd name="connsiteY4" fmla="*/ -161 h 2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347" h="2487842">
                <a:moveTo>
                  <a:pt x="-137" y="-161"/>
                </a:moveTo>
                <a:lnTo>
                  <a:pt x="-137" y="2095216"/>
                </a:lnTo>
                <a:lnTo>
                  <a:pt x="392329" y="2487682"/>
                </a:lnTo>
                <a:lnTo>
                  <a:pt x="2232211" y="2487682"/>
                </a:lnTo>
                <a:lnTo>
                  <a:pt x="2232211" y="-161"/>
                </a:lnTo>
                <a:close/>
              </a:path>
            </a:pathLst>
          </a:custGeom>
          <a:solidFill>
            <a:srgbClr val="F8F0E8"/>
          </a:solidFill>
          <a:ln w="1303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9A4CF49-7300-5099-858D-56C068555CBB}"/>
              </a:ext>
            </a:extLst>
          </p:cNvPr>
          <p:cNvSpPr txBox="1"/>
          <p:nvPr/>
        </p:nvSpPr>
        <p:spPr>
          <a:xfrm>
            <a:off x="632592" y="508738"/>
            <a:ext cx="2715133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E7472C"/>
                </a:solidFill>
                <a:latin typeface="Circe" panose="020B0502020203020203" pitchFamily="34" charset="-52"/>
              </a:rPr>
              <a:t>3 КАТЕГОРИЯ</a:t>
            </a:r>
            <a:endParaRPr lang="ru-RU" sz="2800" b="1" dirty="0">
              <a:solidFill>
                <a:srgbClr val="E7472C"/>
              </a:solidFill>
              <a:latin typeface="Circe" panose="020B0502020203020203" pitchFamily="34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6FF0217-25C5-D47D-CB95-85B1C227E7DD}"/>
              </a:ext>
            </a:extLst>
          </p:cNvPr>
          <p:cNvSpPr txBox="1"/>
          <p:nvPr/>
        </p:nvSpPr>
        <p:spPr>
          <a:xfrm>
            <a:off x="4025694" y="497373"/>
            <a:ext cx="7940858" cy="702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b="1" dirty="0" smtClean="0">
                <a:solidFill>
                  <a:srgbClr val="693019"/>
                </a:solidFill>
                <a:latin typeface="Circe" panose="020B0502020203020203" pitchFamily="34" charset="-52"/>
              </a:rPr>
              <a:t>производство </a:t>
            </a:r>
            <a:r>
              <a:rPr lang="ru-RU" b="1" dirty="0">
                <a:solidFill>
                  <a:srgbClr val="693019"/>
                </a:solidFill>
                <a:latin typeface="Circe" panose="020B0502020203020203" pitchFamily="34" charset="-52"/>
              </a:rPr>
              <a:t>товаров (работ, услуг), предназначенных для граждан, отнесенных к категориям социально уязвимых </a:t>
            </a: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xmlns="" id="{D593B21A-C5B1-DC70-699A-0051369692F6}"/>
              </a:ext>
            </a:extLst>
          </p:cNvPr>
          <p:cNvSpPr/>
          <p:nvPr/>
        </p:nvSpPr>
        <p:spPr>
          <a:xfrm rot="5400000">
            <a:off x="3366336" y="628807"/>
            <a:ext cx="418800" cy="347714"/>
          </a:xfrm>
          <a:prstGeom prst="triangle">
            <a:avLst/>
          </a:prstGeom>
          <a:solidFill>
            <a:srgbClr val="E74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9160BB8-C65F-9AFB-95CB-E3D091D1A368}"/>
              </a:ext>
            </a:extLst>
          </p:cNvPr>
          <p:cNvSpPr/>
          <p:nvPr/>
        </p:nvSpPr>
        <p:spPr>
          <a:xfrm>
            <a:off x="3964452" y="444038"/>
            <a:ext cx="8063342" cy="794444"/>
          </a:xfrm>
          <a:prstGeom prst="rect">
            <a:avLst/>
          </a:prstGeom>
          <a:noFill/>
          <a:ln>
            <a:solidFill>
              <a:srgbClr val="5A2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1\Desktop\98438_1200_Supportive Resources_ADS Deerfield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23" y="3401241"/>
            <a:ext cx="3392985" cy="22619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9301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27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C170AF31-8AFE-DF35-780E-C960872EDAC1}"/>
              </a:ext>
            </a:extLst>
          </p:cNvPr>
          <p:cNvGrpSpPr/>
          <p:nvPr/>
        </p:nvGrpSpPr>
        <p:grpSpPr>
          <a:xfrm>
            <a:off x="11508719" y="6069407"/>
            <a:ext cx="797464" cy="797464"/>
            <a:chOff x="2832622" y="1080050"/>
            <a:chExt cx="920223" cy="920223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447B8154-6C45-6214-1834-3F9D31EEC0BD}"/>
                </a:ext>
              </a:extLst>
            </p:cNvPr>
            <p:cNvSpPr/>
            <p:nvPr/>
          </p:nvSpPr>
          <p:spPr>
            <a:xfrm rot="18900000">
              <a:off x="2832622" y="1080050"/>
              <a:ext cx="920223" cy="920223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0D35DFFE-0A65-FA5E-F22E-7AC88B0E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3139802" y="1228664"/>
              <a:ext cx="333375" cy="66675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F0AA53F3-35D2-26F0-DB1C-DC68784B7895}"/>
              </a:ext>
            </a:extLst>
          </p:cNvPr>
          <p:cNvSpPr txBox="1"/>
          <p:nvPr/>
        </p:nvSpPr>
        <p:spPr>
          <a:xfrm>
            <a:off x="675501" y="1909522"/>
            <a:ext cx="11080080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оказание </a:t>
            </a: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социально-бытовых </a:t>
            </a: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услуг;</a:t>
            </a:r>
            <a:endParaRPr lang="ru-RU" sz="1600" dirty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оказание социально-медицинских услуг;</a:t>
            </a:r>
            <a:endParaRPr lang="ru-RU" sz="1600" dirty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деятельность по оказанию социально-психологических </a:t>
            </a: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услуг;</a:t>
            </a:r>
            <a:endParaRPr lang="ru-RU" sz="1600" dirty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деятельность по оказанию социально-педагогических </a:t>
            </a: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услуг;</a:t>
            </a:r>
            <a:endParaRPr lang="ru-RU" sz="1600" dirty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деятельность по оказанию социально-трудовых </a:t>
            </a: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услуг;</a:t>
            </a:r>
            <a:endParaRPr lang="ru-RU" sz="1600" dirty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деятельность по оказанию услуг, предусматривающих повышение коммуникативного потенциала, реабилитацию и социальную адаптацию, услуг по социальному сопровождению;</a:t>
            </a:r>
          </a:p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производство и (или) реализация медицинской техники, протезно-ортопедических изделий, программного обеспечения, а также технических средств, которые могут быть использованы исключительно для профилактики </a:t>
            </a:r>
            <a:r>
              <a:rPr lang="ru-RU" sz="1600" dirty="0" smtClean="0">
                <a:solidFill>
                  <a:srgbClr val="693019"/>
                </a:solidFill>
                <a:latin typeface="Circe" panose="020B0502020203020203" pitchFamily="34" charset="-52"/>
              </a:rPr>
              <a:t>инвалидности;</a:t>
            </a:r>
            <a:endParaRPr lang="ru-RU" sz="1600" dirty="0">
              <a:solidFill>
                <a:srgbClr val="693019"/>
              </a:solidFill>
              <a:latin typeface="Circe" panose="020B0502020203020203" pitchFamily="34" charset="-52"/>
            </a:endParaRPr>
          </a:p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деятельность по организации отдыха и оздоровления инвалидов и пенсионеров;</a:t>
            </a:r>
          </a:p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деятельность по оказанию услуг в сфере дополнительного образования;</a:t>
            </a:r>
          </a:p>
          <a:p>
            <a:pPr marL="285750" indent="-285750" algn="just">
              <a:spcAft>
                <a:spcPts val="300"/>
              </a:spcAft>
              <a:buFont typeface="Wingdings 2"/>
              <a:buChar char=""/>
            </a:pPr>
            <a:r>
              <a:rPr lang="ru-RU" sz="1600" dirty="0">
                <a:solidFill>
                  <a:srgbClr val="693019"/>
                </a:solidFill>
                <a:latin typeface="Circe" panose="020B0502020203020203" pitchFamily="34" charset="-52"/>
              </a:rPr>
              <a:t>деятельность по созданию условий для беспрепятственного доступа инвалидов к объектам социальной, инженерной, транспортной инфраструктур и пользования средствами транспорта, связи и информации.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763027F-1FE5-2D86-7498-954572CC1CCB}"/>
              </a:ext>
            </a:extLst>
          </p:cNvPr>
          <p:cNvSpPr txBox="1"/>
          <p:nvPr/>
        </p:nvSpPr>
        <p:spPr>
          <a:xfrm>
            <a:off x="523631" y="438718"/>
            <a:ext cx="11383820" cy="646331"/>
          </a:xfrm>
          <a:prstGeom prst="rect">
            <a:avLst/>
          </a:prstGeom>
          <a:solidFill>
            <a:srgbClr val="693019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Виды деятельности в соответствии с </a:t>
            </a:r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>п.3 ч.1 ст. 24.1 Федерального закона от 24.07.2007 № 209-ФЗ «О развитии малого и среднего </a:t>
            </a:r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предпринимательства </a:t>
            </a:r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>в Российской Федерации»</a:t>
            </a:r>
            <a:r>
              <a:rPr lang="en-US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:</a:t>
            </a:r>
            <a:endParaRPr lang="ru-RU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75D42243-AAD5-47CA-AABF-04DEC06BAF32}"/>
              </a:ext>
            </a:extLst>
          </p:cNvPr>
          <p:cNvCxnSpPr>
            <a:cxnSpLocks/>
          </p:cNvCxnSpPr>
          <p:nvPr/>
        </p:nvCxnSpPr>
        <p:spPr>
          <a:xfrm>
            <a:off x="-85931" y="1475693"/>
            <a:ext cx="873329" cy="0"/>
          </a:xfrm>
          <a:prstGeom prst="straightConnector1">
            <a:avLst/>
          </a:prstGeom>
          <a:ln>
            <a:solidFill>
              <a:srgbClr val="CD9A67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FDCA3F5-6B84-42D5-AFAA-58CFD4BFDB02}"/>
              </a:ext>
            </a:extLst>
          </p:cNvPr>
          <p:cNvSpPr/>
          <p:nvPr/>
        </p:nvSpPr>
        <p:spPr>
          <a:xfrm rot="18900000">
            <a:off x="754818" y="1407960"/>
            <a:ext cx="147140" cy="147140"/>
          </a:xfrm>
          <a:prstGeom prst="rect">
            <a:avLst/>
          </a:prstGeom>
          <a:solidFill>
            <a:srgbClr val="CD9A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2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5669</TotalTime>
  <Words>2187</Words>
  <Application>Microsoft Office PowerPoint</Application>
  <PresentationFormat>Произвольный</PresentationFormat>
  <Paragraphs>219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Circe</vt:lpstr>
      <vt:lpstr>Century Gothic</vt:lpstr>
      <vt:lpstr>Poppins</vt:lpstr>
      <vt:lpstr>Calibri</vt:lpstr>
      <vt:lpstr>Circe ExtraBold</vt:lpstr>
      <vt:lpstr>Wingdings 2</vt:lpstr>
      <vt:lpstr>Circe Bold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Сниженный размер арендной платы за имущество*</vt:lpstr>
      <vt:lpstr>Льготные условия предоставления микрозаймов*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Повелитель</dc:creator>
  <cp:lastModifiedBy>User1</cp:lastModifiedBy>
  <cp:revision>255</cp:revision>
  <cp:lastPrinted>2022-11-18T05:29:10Z</cp:lastPrinted>
  <dcterms:created xsi:type="dcterms:W3CDTF">2022-01-18T07:16:37Z</dcterms:created>
  <dcterms:modified xsi:type="dcterms:W3CDTF">2023-01-16T12:58:25Z</dcterms:modified>
</cp:coreProperties>
</file>