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57" r:id="rId4"/>
    <p:sldId id="258" r:id="rId5"/>
    <p:sldId id="259" r:id="rId6"/>
    <p:sldId id="261" r:id="rId7"/>
    <p:sldId id="260" r:id="rId8"/>
    <p:sldId id="262" r:id="rId9"/>
    <p:sldId id="264" r:id="rId10"/>
    <p:sldId id="267" r:id="rId11"/>
    <p:sldId id="263" r:id="rId12"/>
    <p:sldId id="265" r:id="rId1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>
        <p:scale>
          <a:sx n="118" d="100"/>
          <a:sy n="118" d="100"/>
        </p:scale>
        <p:origin x="-143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F708-FD9A-4133-9B37-3DD2D5A7CD26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610D-710B-430A-8656-455BE439729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F708-FD9A-4133-9B37-3DD2D5A7CD26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610D-710B-430A-8656-455BE43972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F708-FD9A-4133-9B37-3DD2D5A7CD26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610D-710B-430A-8656-455BE43972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F708-FD9A-4133-9B37-3DD2D5A7CD26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610D-710B-430A-8656-455BE439729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F708-FD9A-4133-9B37-3DD2D5A7CD26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610D-710B-430A-8656-455BE43972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F708-FD9A-4133-9B37-3DD2D5A7CD26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610D-710B-430A-8656-455BE439729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F708-FD9A-4133-9B37-3DD2D5A7CD26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610D-710B-430A-8656-455BE439729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F708-FD9A-4133-9B37-3DD2D5A7CD26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610D-710B-430A-8656-455BE43972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F708-FD9A-4133-9B37-3DD2D5A7CD26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610D-710B-430A-8656-455BE43972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F708-FD9A-4133-9B37-3DD2D5A7CD26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610D-710B-430A-8656-455BE43972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F708-FD9A-4133-9B37-3DD2D5A7CD26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610D-710B-430A-8656-455BE439729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671F708-FD9A-4133-9B37-3DD2D5A7CD26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22610D-710B-430A-8656-455BE439729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gorsk.ru/" TargetMode="External"/><Relationship Id="rId7" Type="http://schemas.openxmlformats.org/officeDocument/2006/relationships/image" Target="../media/image14.jpeg"/><Relationship Id="rId2" Type="http://schemas.openxmlformats.org/officeDocument/2006/relationships/hyperlink" Target="http://adm.ugorsk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560840" cy="316835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000" i="1" dirty="0">
                <a:solidFill>
                  <a:schemeClr val="tx1"/>
                </a:solidFill>
              </a:rPr>
              <a:t>Модель внедрения </a:t>
            </a:r>
            <a:r>
              <a:rPr lang="ru-RU" sz="3000" i="1" dirty="0" smtClean="0">
                <a:solidFill>
                  <a:schemeClr val="tx1"/>
                </a:solidFill>
              </a:rPr>
              <a:t>системы раздельного (</a:t>
            </a:r>
            <a:r>
              <a:rPr lang="ru-RU" sz="3000" i="1" dirty="0" err="1" smtClean="0">
                <a:solidFill>
                  <a:schemeClr val="tx1"/>
                </a:solidFill>
              </a:rPr>
              <a:t>двухконтейнерного</a:t>
            </a:r>
            <a:r>
              <a:rPr lang="ru-RU" sz="3000" i="1" dirty="0" smtClean="0">
                <a:solidFill>
                  <a:schemeClr val="tx1"/>
                </a:solidFill>
              </a:rPr>
              <a:t>) накопления твердых коммунальных отходов </a:t>
            </a:r>
            <a:r>
              <a:rPr lang="ru-RU" sz="3000" i="1" dirty="0">
                <a:solidFill>
                  <a:schemeClr val="tx1"/>
                </a:solidFill>
              </a:rPr>
              <a:t>на </a:t>
            </a:r>
            <a:r>
              <a:rPr lang="ru-RU" sz="3000" i="1" dirty="0" smtClean="0">
                <a:solidFill>
                  <a:schemeClr val="tx1"/>
                </a:solidFill>
              </a:rPr>
              <a:t>территории муниципального образования г. Югорск Ханты-Мансийского </a:t>
            </a:r>
            <a:r>
              <a:rPr lang="ru-RU" sz="3000" i="1" dirty="0">
                <a:solidFill>
                  <a:schemeClr val="tx1"/>
                </a:solidFill>
              </a:rPr>
              <a:t>автономного округа – </a:t>
            </a:r>
            <a:r>
              <a:rPr lang="ru-RU" sz="3000" i="1" dirty="0" smtClean="0">
                <a:solidFill>
                  <a:schemeClr val="tx1"/>
                </a:solidFill>
              </a:rPr>
              <a:t>Югры</a:t>
            </a:r>
            <a:endParaRPr lang="ru-RU" sz="3000" i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875" y="5085184"/>
            <a:ext cx="343318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Югорска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s://kirov.bezformata.com/content/image3420718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1867"/>
            <a:ext cx="3345160" cy="167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1960" y="6068620"/>
            <a:ext cx="1018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</a:t>
            </a:r>
          </a:p>
        </p:txBody>
      </p:sp>
    </p:spTree>
    <p:extLst>
      <p:ext uri="{BB962C8B-B14F-4D97-AF65-F5344CB8AC3E}">
        <p14:creationId xmlns:p14="http://schemas.microsoft.com/office/powerpoint/2010/main" val="2258239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4" y="188640"/>
            <a:ext cx="6480721" cy="12311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6 </a:t>
            </a: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«Информирование населения о внедрении раздельного «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двухконтейнерного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накопления ТКО на территории города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Югорска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3184" y="1556792"/>
            <a:ext cx="87656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Информация для населения о реализации пилотного проекта по внедрению на территории города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Югорска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раздельного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двухконтейнерного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накопления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ТКО будет доведена через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официальное печатное издание города «Югорский вестник»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администрации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http://adm.ugorsk.ru/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портал города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http://www.ugorsk.ru/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официальные страницы администрации города в социальных сетях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щиты многоквартирных домов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обороты  платежных документов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телевизионные компании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листовки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i.mycdn.me/i?r=AzGBqNaF5OQp2lMpnhRx4DEFtRWItPJHtcuk7sRFPfv1IPP5oduo6UWj4-qrIET9YW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93096"/>
            <a:ext cx="2016224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rocus.net/images/logotv/nord_t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575" y="5013467"/>
            <a:ext cx="1329308" cy="115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vignette.wikia.nocookie.net/tvpedia/images/5/52/20200104_184232.jpg/revision/latest/scale-to-width-down/220?cb=20200104134239&amp;path-prefix=r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93096"/>
            <a:ext cx="209550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0-tub-ru.yandex.net/i?id=772cd20162887eae989992ad6d645595&amp;n=33&amp;w=354&amp;h=15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41167"/>
            <a:ext cx="1816467" cy="12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604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4" y="188640"/>
            <a:ext cx="6480721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7 </a:t>
            </a:r>
          </a:p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«Плата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услуге «Обращение с ТКО» при внедрения раздельного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двухконтейнерного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накопления ТКО»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1700808"/>
            <a:ext cx="856895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устойчивое мнение, что с применением формулы расчета «по факту»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плата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услугу «Обращение с ТКО»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жителей должна снижаться. 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Проект по внедрению на территории города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Югорска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раздельного (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двухконтейнерного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накопления даст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на практике проверить эту теорию. 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двухконтейнерном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накоплении ТКО при формирование платы будут учитываться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отходы, которые отправляются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захоронение (полигон), а именно: 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содержимое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контейнеров с обозначением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«влажные (органические)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отходы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отсортированные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«хвосты», образующиеся при обработке вторсырья, из контейнеров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«смешанные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сухие отходы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Объем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отсортированного вторсырья: пластик, стекло, картон и жестяные банки при формировании платы учитываться не будут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период реализации проекта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апрель - декабрь 2020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система расчета платы для жителей пилотных микрорайонов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останется прежней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Тариф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Норматив накопления ТКО : 12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Плата на 1 человека в месяц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 окончанию проекта будут сформированы фактические затраты на реализацию проекта на основании которых возможно будет сравнить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плату «по факту» и «по нормативу».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891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7421378-94F8-4A53-A6FE-22881C35F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766" y="922658"/>
            <a:ext cx="3860754" cy="3528392"/>
          </a:xfrm>
          <a:prstGeom prst="rect">
            <a:avLst/>
          </a:prstGeom>
          <a:effectLst>
            <a:glow rad="1905000">
              <a:schemeClr val="accent1">
                <a:alpha val="2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stA="0" dist="50800" dir="5400000" sy="-100000" algn="bl" rotWithShape="0"/>
            <a:softEdge rad="876300"/>
          </a:effectLst>
        </p:spPr>
      </p:pic>
      <p:sp>
        <p:nvSpPr>
          <p:cNvPr id="2" name="TextBox 1"/>
          <p:cNvSpPr txBox="1"/>
          <p:nvPr/>
        </p:nvSpPr>
        <p:spPr>
          <a:xfrm>
            <a:off x="683568" y="2025134"/>
            <a:ext cx="4392488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BottomLeft"/>
              <a:lightRig rig="threePt" dir="t"/>
            </a:scene3d>
          </a:bodyPr>
          <a:lstStyle/>
          <a:p>
            <a:pPr algn="ctr"/>
            <a:r>
              <a: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</a:t>
            </a:r>
          </a:p>
          <a:p>
            <a:pPr algn="ctr"/>
            <a:r>
              <a: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882837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812" y="292006"/>
            <a:ext cx="6480721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908720"/>
            <a:ext cx="77048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целях обеспечения экологического и санитарно-эпидемиологического благополучия населения, предотвращения вредного воздействия твердых коммунальных отходов (далее – ТКО) на окружающую среду и здоровье человека, сбережения природных ресурсов, увеличения показателей обработки и утилизации ТКО и снижение объема отходов, поступающих на объекты захоронения отходов (полигоны)  на территориях Ханты-Мансийского автономного округа – Югры запланирована реализация пилотного проекта по внедрению раздельного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двухконтейнерного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накопления ТКО в ХМАО-Югре в г.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Югорске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2676" y="3418885"/>
            <a:ext cx="77789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рамках реализации проекта разработана «Дорожная карта» по организации раздельного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двухконтейнерного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накопления ТКО на территории г.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Югорска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Разделение отходов запланировано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сухие и влажные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органические) отходы.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«Дорожной картой» в апреле 2020 года на территории г.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Югорска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будет внедрено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двухконтейнерное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накопление ТКО.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 основании опыта по реализации указанного проекта будет разработана «дорожная карта» по внедрению на всей территории автономного округа системы раздельного накопления ТКО.</a:t>
            </a:r>
          </a:p>
        </p:txBody>
      </p:sp>
    </p:spTree>
    <p:extLst>
      <p:ext uri="{BB962C8B-B14F-4D97-AF65-F5344CB8AC3E}">
        <p14:creationId xmlns:p14="http://schemas.microsoft.com/office/powerpoint/2010/main" val="4227862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4" y="292006"/>
            <a:ext cx="6480721" cy="6771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1 </a:t>
            </a: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«Выбор варианта раздельного сбора ТКО»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4832" y="1268760"/>
            <a:ext cx="85689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соответствии с Постановлением Правительства Ханты-Мансийского АО - Югры от 11 июля 2019 г. № 229-п предусматривается 2 варианта раздельного накопления ТКО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 отходов (влажные (органические) и смешанные сухие отходы). Выбор данного варианта осуществляется при наличии на территории города (района) объекта по обработке (сортировке) отходов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5 видов отходов (пластик, стекло, бумага/картон, металл, влажные (органические отходы)).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199" y="3506902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Ввиду наличия на территории города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Югорска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мусоросортировочного комплекса ООО «Спектр» для реализации раздельного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выбран способ разделения отходов на 2 вида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двухконтейнерный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50131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161" y="4620572"/>
            <a:ext cx="29194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620572"/>
            <a:ext cx="2880321" cy="132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042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54" y="836712"/>
            <a:ext cx="817245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8552" y="188640"/>
            <a:ext cx="658532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представляет собой «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Двухконтейнерное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накопление ТКО?</a:t>
            </a:r>
          </a:p>
        </p:txBody>
      </p:sp>
    </p:spTree>
    <p:extLst>
      <p:ext uri="{BB962C8B-B14F-4D97-AF65-F5344CB8AC3E}">
        <p14:creationId xmlns:p14="http://schemas.microsoft.com/office/powerpoint/2010/main" val="1309454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4" y="188640"/>
            <a:ext cx="6480721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2 </a:t>
            </a: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«Подготовка контейнеров и контейнерных площадок к «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двухконтейнерному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накоплению ТКО»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390675"/>
            <a:ext cx="8640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2019 году на территории города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Югорска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проведена работа по обустройству 80 модульных контейнерных площадок под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двухконтейнерное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накопление ТКО.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2216332"/>
            <a:ext cx="8568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 контейнерных площадках предусмотрено 3 контейнера под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«смешанные сухие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отходы и 2 контейнера под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лажные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(органические) отходы». Каждый вид отходов </a:t>
            </a:r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обозначен</a:t>
            </a:r>
            <a:r>
              <a:rPr lang="ru-RU" b="0" i="0" u="none" strike="no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площадке соответствующей табличкой и </a:t>
            </a:r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графическим изображением.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16661"/>
            <a:ext cx="4320478" cy="295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005063"/>
            <a:ext cx="3600400" cy="237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789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4" y="188640"/>
            <a:ext cx="6480721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3</a:t>
            </a:r>
          </a:p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транспортирования раздельно накопленных «смешанных сухих» и «влажных»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органических) отходов 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6638" y="1412776"/>
            <a:ext cx="81708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 по раздельному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двухконтейнерному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накоплению ТКО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города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Югорска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транспортирование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«смешанных сухих отходов»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«влажных (органических) отходов» будет осуществляться оператором по транспортированию ТКО МУП «Югорскэнергогаз» на основании договора с АО «Югра-Экология»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Aristova_ME\AppData\Local\Microsoft\Windows\Temporary Internet Files\Content.Outlook\TRY9WA8V\КАМАЗ (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68960"/>
            <a:ext cx="4176464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0982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4" y="188640"/>
            <a:ext cx="6480721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4 </a:t>
            </a: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«Определение пилотных участков города для внедрения раздельного «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двухконтейнерного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накопления ТКО»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3111" y="1196752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Для реализации пилотного проекта по раздельному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двухконтейнерному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накоплению ТКО на территории города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Югорска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определены адреса следующих контейнерных площадок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1916833"/>
            <a:ext cx="4752528" cy="33239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000" u="sng" dirty="0"/>
              <a:t>по категории «Многоквартирные дома»</a:t>
            </a:r>
            <a:r>
              <a:rPr lang="ru-RU" sz="1000" dirty="0"/>
              <a:t>:</a:t>
            </a:r>
          </a:p>
          <a:p>
            <a:r>
              <a:rPr lang="ru-RU" sz="1000" dirty="0"/>
              <a:t>ул. Мичурина, в районе дома № 17</a:t>
            </a:r>
          </a:p>
          <a:p>
            <a:r>
              <a:rPr lang="ru-RU" sz="1000" dirty="0"/>
              <a:t>ул. Толстого, в районе домов № 12,14</a:t>
            </a:r>
          </a:p>
          <a:p>
            <a:r>
              <a:rPr lang="ru-RU" sz="1000" u="sng" dirty="0"/>
              <a:t>по категории «Индивидуальные жилые дома»:</a:t>
            </a:r>
            <a:endParaRPr lang="ru-RU" sz="1000" dirty="0"/>
          </a:p>
          <a:p>
            <a:r>
              <a:rPr lang="ru-RU" sz="1000" dirty="0"/>
              <a:t>ул. Петровская – Бородинская</a:t>
            </a:r>
          </a:p>
          <a:p>
            <a:r>
              <a:rPr lang="ru-RU" sz="1000" dirty="0"/>
              <a:t>ул. Рябиновая, в районе дома № 5</a:t>
            </a:r>
          </a:p>
          <a:p>
            <a:r>
              <a:rPr lang="ru-RU" sz="1000" dirty="0"/>
              <a:t>ул. Плеханова, в районе дома № 15</a:t>
            </a:r>
          </a:p>
          <a:p>
            <a:r>
              <a:rPr lang="ru-RU" sz="1000" dirty="0"/>
              <a:t>ул. Гоголя, в районе дома № 25</a:t>
            </a:r>
          </a:p>
          <a:p>
            <a:r>
              <a:rPr lang="ru-RU" sz="1000" dirty="0"/>
              <a:t>ул. Красина, в районе домов № 1, 2А</a:t>
            </a:r>
          </a:p>
          <a:p>
            <a:r>
              <a:rPr lang="ru-RU" sz="1000" dirty="0"/>
              <a:t>ул. 8 Марта, в районе дома № 1</a:t>
            </a:r>
          </a:p>
          <a:p>
            <a:r>
              <a:rPr lang="ru-RU" sz="1000" dirty="0"/>
              <a:t>ул. Солнечная, в районе дома № 11</a:t>
            </a:r>
          </a:p>
          <a:p>
            <a:r>
              <a:rPr lang="ru-RU" sz="1000" dirty="0"/>
              <a:t>ул. Югорская, в районе дома № 30</a:t>
            </a:r>
          </a:p>
          <a:p>
            <a:r>
              <a:rPr lang="ru-RU" sz="1000" i="1" dirty="0"/>
              <a:t> </a:t>
            </a:r>
            <a:endParaRPr lang="ru-RU" sz="1000" dirty="0"/>
          </a:p>
          <a:p>
            <a:r>
              <a:rPr lang="ru-RU" sz="1000" i="1" dirty="0"/>
              <a:t>ул. Спортивная, в районе дома № 49</a:t>
            </a:r>
            <a:endParaRPr lang="ru-RU" sz="1000" dirty="0"/>
          </a:p>
          <a:p>
            <a:r>
              <a:rPr lang="ru-RU" sz="1000" i="1" dirty="0"/>
              <a:t>ул. Снежная, в районе дома № 11</a:t>
            </a:r>
            <a:endParaRPr lang="ru-RU" sz="1000" dirty="0"/>
          </a:p>
          <a:p>
            <a:r>
              <a:rPr lang="ru-RU" sz="1000" i="1" dirty="0"/>
              <a:t>ул. Мичурина, в районе дома № 2</a:t>
            </a:r>
            <a:endParaRPr lang="ru-RU" sz="1000" dirty="0"/>
          </a:p>
          <a:p>
            <a:r>
              <a:rPr lang="ru-RU" sz="1000" i="1" dirty="0"/>
              <a:t>ул. Труда, в районе домов № 25 </a:t>
            </a:r>
            <a:endParaRPr lang="ru-RU" sz="1000" dirty="0"/>
          </a:p>
          <a:p>
            <a:r>
              <a:rPr lang="ru-RU" sz="1000" i="1" dirty="0"/>
              <a:t>ул. Энтузиастов, в районе дома № 2</a:t>
            </a:r>
            <a:endParaRPr lang="ru-RU" sz="1000" dirty="0"/>
          </a:p>
          <a:p>
            <a:r>
              <a:rPr lang="ru-RU" sz="1000" i="1" dirty="0"/>
              <a:t>ул. Красная, в районе дома № 2</a:t>
            </a:r>
            <a:endParaRPr lang="ru-RU" sz="1000" dirty="0"/>
          </a:p>
          <a:p>
            <a:r>
              <a:rPr lang="ru-RU" sz="1000" i="1" dirty="0"/>
              <a:t>ул. Столыпина, в районе дома № 1</a:t>
            </a:r>
            <a:endParaRPr lang="ru-RU" sz="1000" dirty="0"/>
          </a:p>
          <a:p>
            <a:r>
              <a:rPr lang="ru-RU" sz="1000" i="1" dirty="0"/>
              <a:t>ул. Александровская - Кольцевая</a:t>
            </a:r>
            <a:endParaRPr lang="ru-RU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5157191"/>
            <a:ext cx="7869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чистоты эксперимента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контейнерных площадок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критерием отбора являлось отсутствие юридических лиц на данных участках, чтобы исключить попадание в контейнеры сторонних отходов.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3168352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566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4" y="188640"/>
            <a:ext cx="6480721" cy="12311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5 </a:t>
            </a:r>
          </a:p>
          <a:p>
            <a:pPr algn="ctr"/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схемы и графика транспортирования ТКО при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внедрения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раздельного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двухконтейнерного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накопления ТКО»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7562" y="1493106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Региональным оператором по обращению с ТКО АО «Югра-Экология» совместно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оператором по транспортированию ТКО МУП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«Югорскэнергогаз»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схема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графики вывоза ТКО при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двухконтейнерном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накоплении.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3968" y="2883833"/>
            <a:ext cx="4572506" cy="2862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загрузка смешанных сухих и влажных (органических) отходов 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машины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взвешивание отходов на весах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транспортирование отходов на мусоросортировочный комплекс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досортировка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отходов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взвешивание «не поддающихся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досортировке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отходов» (хвостов) на весах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захоронение хвостов на полигоне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7899" y="2492896"/>
            <a:ext cx="3762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транспортирования отходов</a:t>
            </a:r>
            <a:endParaRPr lang="ru-RU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24" y="3250605"/>
            <a:ext cx="3888432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511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4" y="188640"/>
            <a:ext cx="648072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«Что представляет собой мусоросортировочный комплекс, расположенный на территории города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Югорска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6251" y="897979"/>
            <a:ext cx="85794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 2019 года на территории города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Югорска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функционирует мусоросортировочный комплекс организации ООО «Спектр», расположенный по ул. Компрессорная, 3 (с 2018 года комплекс работал в тестовом режиме).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Проектная мощность комплекса - 20 тыс. тонн отходов в год.  На сегодняшний день в нем обрабатываются все твердые коммунальные отходы города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Югорска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объеме 11 тыс. тонн.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по сортировке твердых коммунальных отходов,  состоит из 3-х смежных ангаров, общей площадью – 670,3 кв. м.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268" y="4077072"/>
            <a:ext cx="488359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Отсортированные отходы прессуются в брикеты на специальном оборудовании, обвязываются упаковочной лентой и с помощью рохли отправляются на склад. Стеклянные бутылки перемалываются дробилками до фракции размерами 10 мм х 10 мм. 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Брикеты направляются на вторичную переработку организациям в г. Екатеринбург.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1675" y="2636912"/>
            <a:ext cx="49727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Весь объем твердых коммунальных отходов города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Югорска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доставляется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оператором по транспортированию ТКО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МУП «Югорскэнергогаз» в комплекс по сортировке ТКО. Далее специалисты по сортировке отходов извлекают из отходов более 20 полезных фракций.</a:t>
            </a:r>
          </a:p>
        </p:txBody>
      </p:sp>
      <p:pic>
        <p:nvPicPr>
          <p:cNvPr id="5122" name="Рисунок 3" descr="MyCollages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994" y="2492896"/>
            <a:ext cx="3801908" cy="3801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69068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3662</TotalTime>
  <Words>324</Words>
  <Application>Microsoft Office PowerPoint</Application>
  <PresentationFormat>Экран (4:3)</PresentationFormat>
  <Paragraphs>92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Модель внедрения системы раздельного (двухконтейнерного) накопления твердых коммунальных отходов на территории муниципального образования г. Югорск Ханты-Мансийского автономного округа – Югры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внедрения раздельного сбора ТКО в городе Югорске Ханты-Мансийского автономного округа – Югры</dc:title>
  <dc:creator>Аристова Марина Евгениевна</dc:creator>
  <cp:lastModifiedBy>Аристова Марина Евгениевна</cp:lastModifiedBy>
  <cp:revision>96</cp:revision>
  <cp:lastPrinted>2020-03-25T11:53:01Z</cp:lastPrinted>
  <dcterms:created xsi:type="dcterms:W3CDTF">2020-03-12T09:06:23Z</dcterms:created>
  <dcterms:modified xsi:type="dcterms:W3CDTF">2021-03-24T07:28:33Z</dcterms:modified>
</cp:coreProperties>
</file>