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0" r:id="rId4"/>
    <p:sldId id="258" r:id="rId5"/>
    <p:sldId id="259" r:id="rId6"/>
    <p:sldId id="261" r:id="rId7"/>
    <p:sldId id="262" r:id="rId8"/>
    <p:sldId id="260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7F8"/>
    <a:srgbClr val="EEE3E7"/>
    <a:srgbClr val="E9E7EB"/>
    <a:srgbClr val="EFE4E6"/>
    <a:srgbClr val="43AB99"/>
    <a:srgbClr val="A2CDD4"/>
    <a:srgbClr val="D9C8CE"/>
    <a:srgbClr val="00B0F0"/>
    <a:srgbClr val="FFC000"/>
    <a:srgbClr val="055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9" autoAdjust="0"/>
    <p:restoredTop sz="96473" autoAdjust="0"/>
  </p:normalViewPr>
  <p:slideViewPr>
    <p:cSldViewPr snapToGrid="0">
      <p:cViewPr>
        <p:scale>
          <a:sx n="120" d="100"/>
          <a:sy n="120" d="100"/>
        </p:scale>
        <p:origin x="-34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E:\&#1057;&#1074;&#1077;&#1090;&#1072;%20&#1088;&#1072;&#1073;&#1086;&#1090;&#1072;\&#1070;&#1075;&#1088;&#1072;-&#1058;&#1059;&#1056;%202022\&#1053;&#1072;&#1096;%20&#1044;&#1086;&#1082;&#1083;&#1072;&#1076;\&#1044;&#1083;&#1103;%20&#1075;&#1088;&#1072;&#1092;&#1080;&#1082;&#1086;&#1074;.xlsx" TargetMode="Externa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464904143543836"/>
          <c:y val="0.12915184160885218"/>
          <c:w val="0.4449116229126534"/>
          <c:h val="0.64902553969044241"/>
        </c:manualLayout>
      </c:layout>
      <c:pie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43AB99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0F0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A2CDD4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D9C8CE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'Виды земель'!$A$2:$A$6</c:f>
              <c:strCache>
                <c:ptCount val="5"/>
                <c:pt idx="0">
                  <c:v>земли населенных пунктов</c:v>
                </c:pt>
                <c:pt idx="1">
                  <c:v>земли водного фонда</c:v>
                </c:pt>
                <c:pt idx="2">
                  <c:v>земли лесного фонда</c:v>
                </c:pt>
                <c:pt idx="3">
                  <c:v>земли промышленности</c:v>
                </c:pt>
                <c:pt idx="4">
                  <c:v>земли с/х назначения</c:v>
                </c:pt>
              </c:strCache>
            </c:strRef>
          </c:cat>
          <c:val>
            <c:numRef>
              <c:f>'Виды земель'!$B$2:$B$6</c:f>
              <c:numCache>
                <c:formatCode>#\ ##0.0</c:formatCode>
                <c:ptCount val="5"/>
                <c:pt idx="0">
                  <c:v>6488.5</c:v>
                </c:pt>
                <c:pt idx="1">
                  <c:v>277.3</c:v>
                </c:pt>
                <c:pt idx="2">
                  <c:v>16594.8</c:v>
                </c:pt>
                <c:pt idx="3">
                  <c:v>4065.6</c:v>
                </c:pt>
                <c:pt idx="4">
                  <c:v>3443.6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360342508585011E-2"/>
          <c:y val="0.81903394350439851"/>
          <c:w val="0.91956646740815728"/>
          <c:h val="0.158968041907764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2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81570F-A4B6-442E-A9CD-472D822671CC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2A3B609-7533-4411-9CED-19943A81BB8B}">
      <dgm:prSet phldrT="[Текст]" custT="1"/>
      <dgm:spPr/>
      <dgm:t>
        <a:bodyPr/>
        <a:lstStyle/>
        <a:p>
          <a:r>
            <a:rPr lang="ru-RU" sz="1600" dirty="0" smtClean="0"/>
            <a:t>детский</a:t>
          </a:r>
          <a:endParaRPr lang="ru-RU" sz="1600" dirty="0"/>
        </a:p>
      </dgm:t>
    </dgm:pt>
    <dgm:pt modelId="{C62EB30C-D28B-4F19-B47E-F68F8050CCF6}" type="parTrans" cxnId="{64E72869-8AE2-4277-9D32-3EB857CFE902}">
      <dgm:prSet/>
      <dgm:spPr/>
      <dgm:t>
        <a:bodyPr/>
        <a:lstStyle/>
        <a:p>
          <a:endParaRPr lang="ru-RU" sz="6000"/>
        </a:p>
      </dgm:t>
    </dgm:pt>
    <dgm:pt modelId="{A979895C-0DAD-4779-9A9F-8CEF5047AF05}" type="sibTrans" cxnId="{64E72869-8AE2-4277-9D32-3EB857CFE902}">
      <dgm:prSet/>
      <dgm:spPr/>
      <dgm:t>
        <a:bodyPr/>
        <a:lstStyle/>
        <a:p>
          <a:endParaRPr lang="ru-RU" sz="6000"/>
        </a:p>
      </dgm:t>
    </dgm:pt>
    <dgm:pt modelId="{B38CDC4B-1B33-40FB-9A5A-7B61179D1713}">
      <dgm:prSet phldrT="[Текст]" custT="1"/>
      <dgm:spPr/>
      <dgm:t>
        <a:bodyPr/>
        <a:lstStyle/>
        <a:p>
          <a:r>
            <a:rPr lang="ru-RU" sz="1600" dirty="0" smtClean="0"/>
            <a:t>спортивный</a:t>
          </a:r>
          <a:endParaRPr lang="ru-RU" sz="1600" dirty="0"/>
        </a:p>
      </dgm:t>
    </dgm:pt>
    <dgm:pt modelId="{8320D4E4-CB26-43DA-A9A0-1A7F67720934}" type="parTrans" cxnId="{0E4D93AA-A7B1-40EB-9A8E-064E6EC18637}">
      <dgm:prSet/>
      <dgm:spPr/>
      <dgm:t>
        <a:bodyPr/>
        <a:lstStyle/>
        <a:p>
          <a:endParaRPr lang="ru-RU" sz="6000"/>
        </a:p>
      </dgm:t>
    </dgm:pt>
    <dgm:pt modelId="{3261886F-DBDF-43FA-94E2-CDC461168E4D}" type="sibTrans" cxnId="{0E4D93AA-A7B1-40EB-9A8E-064E6EC18637}">
      <dgm:prSet/>
      <dgm:spPr/>
      <dgm:t>
        <a:bodyPr/>
        <a:lstStyle/>
        <a:p>
          <a:endParaRPr lang="ru-RU" sz="6000"/>
        </a:p>
      </dgm:t>
    </dgm:pt>
    <dgm:pt modelId="{C8C427CD-A762-463D-86E7-CB60FEAC7DED}">
      <dgm:prSet phldrT="[Текст]" custT="1"/>
      <dgm:spPr/>
      <dgm:t>
        <a:bodyPr/>
        <a:lstStyle/>
        <a:p>
          <a:r>
            <a:rPr lang="ru-RU" sz="1600" dirty="0" smtClean="0"/>
            <a:t>деловой</a:t>
          </a:r>
          <a:endParaRPr lang="ru-RU" sz="1600" dirty="0"/>
        </a:p>
      </dgm:t>
    </dgm:pt>
    <dgm:pt modelId="{262AFE39-0A0E-4D0D-BC27-8CCCB9DBD5CD}" type="parTrans" cxnId="{8DB5FF80-B6D7-4891-9BFE-24F0024EEEB1}">
      <dgm:prSet/>
      <dgm:spPr/>
      <dgm:t>
        <a:bodyPr/>
        <a:lstStyle/>
        <a:p>
          <a:endParaRPr lang="ru-RU" sz="6000"/>
        </a:p>
      </dgm:t>
    </dgm:pt>
    <dgm:pt modelId="{F74F87EE-F82C-459D-A7DF-6368C864C4E0}" type="sibTrans" cxnId="{8DB5FF80-B6D7-4891-9BFE-24F0024EEEB1}">
      <dgm:prSet/>
      <dgm:spPr/>
      <dgm:t>
        <a:bodyPr/>
        <a:lstStyle/>
        <a:p>
          <a:endParaRPr lang="ru-RU" sz="6000"/>
        </a:p>
      </dgm:t>
    </dgm:pt>
    <dgm:pt modelId="{DF540D6D-F7C9-4B64-B223-BB338C5F9D01}">
      <dgm:prSet phldrT="[Текст]" custT="1"/>
      <dgm:spPr/>
      <dgm:t>
        <a:bodyPr/>
        <a:lstStyle/>
        <a:p>
          <a:r>
            <a:rPr lang="ru-RU" sz="1600" dirty="0" smtClean="0"/>
            <a:t>оздоровительный</a:t>
          </a:r>
          <a:endParaRPr lang="ru-RU" sz="1600" dirty="0"/>
        </a:p>
      </dgm:t>
    </dgm:pt>
    <dgm:pt modelId="{54CC419C-F7B0-4B5C-AE33-61A6B5BD8CCA}" type="parTrans" cxnId="{CB1E1620-E1AE-4F63-AA5A-6AB43DC32F6B}">
      <dgm:prSet/>
      <dgm:spPr/>
      <dgm:t>
        <a:bodyPr/>
        <a:lstStyle/>
        <a:p>
          <a:endParaRPr lang="ru-RU" sz="6000"/>
        </a:p>
      </dgm:t>
    </dgm:pt>
    <dgm:pt modelId="{2D143F38-A2C5-4710-8D6A-54AC5B2C7F3D}" type="sibTrans" cxnId="{CB1E1620-E1AE-4F63-AA5A-6AB43DC32F6B}">
      <dgm:prSet/>
      <dgm:spPr/>
      <dgm:t>
        <a:bodyPr/>
        <a:lstStyle/>
        <a:p>
          <a:endParaRPr lang="ru-RU" sz="6000"/>
        </a:p>
      </dgm:t>
    </dgm:pt>
    <dgm:pt modelId="{64BA28A7-F662-4995-899A-29F4AA49210B}">
      <dgm:prSet phldrT="[Текст]" custT="1"/>
      <dgm:spPr/>
      <dgm:t>
        <a:bodyPr/>
        <a:lstStyle/>
        <a:p>
          <a:r>
            <a:rPr lang="ru-RU" sz="1600" dirty="0" smtClean="0"/>
            <a:t>этнографический</a:t>
          </a:r>
          <a:endParaRPr lang="ru-RU" sz="1600" dirty="0"/>
        </a:p>
      </dgm:t>
    </dgm:pt>
    <dgm:pt modelId="{98D549D4-46F5-4F46-9765-30CA2605E7B3}" type="parTrans" cxnId="{AF9F1905-A1D1-403B-94F4-E2F90F05EC00}">
      <dgm:prSet/>
      <dgm:spPr/>
      <dgm:t>
        <a:bodyPr/>
        <a:lstStyle/>
        <a:p>
          <a:endParaRPr lang="ru-RU" sz="6000"/>
        </a:p>
      </dgm:t>
    </dgm:pt>
    <dgm:pt modelId="{AA04F592-2720-46E0-8D44-9A5EE7765787}" type="sibTrans" cxnId="{AF9F1905-A1D1-403B-94F4-E2F90F05EC00}">
      <dgm:prSet/>
      <dgm:spPr/>
      <dgm:t>
        <a:bodyPr/>
        <a:lstStyle/>
        <a:p>
          <a:endParaRPr lang="ru-RU" sz="6000"/>
        </a:p>
      </dgm:t>
    </dgm:pt>
    <dgm:pt modelId="{E1174771-8F03-44D0-92D2-6A32D552F0BD}">
      <dgm:prSet phldrT="[Текст]" custT="1"/>
      <dgm:spPr/>
      <dgm:t>
        <a:bodyPr/>
        <a:lstStyle/>
        <a:p>
          <a:r>
            <a:rPr lang="ru-RU" sz="1600" dirty="0" smtClean="0"/>
            <a:t>промышленный</a:t>
          </a:r>
          <a:endParaRPr lang="ru-RU" sz="1600" dirty="0"/>
        </a:p>
      </dgm:t>
    </dgm:pt>
    <dgm:pt modelId="{61449CB1-2A00-4EAA-A9A5-A0B9073BB96F}" type="parTrans" cxnId="{028E7699-DE36-4377-B3AE-86AFF087F9B7}">
      <dgm:prSet/>
      <dgm:spPr/>
      <dgm:t>
        <a:bodyPr/>
        <a:lstStyle/>
        <a:p>
          <a:endParaRPr lang="ru-RU" sz="6000"/>
        </a:p>
      </dgm:t>
    </dgm:pt>
    <dgm:pt modelId="{BEE35435-B612-43BA-98A3-ED6F19F3C4CF}" type="sibTrans" cxnId="{028E7699-DE36-4377-B3AE-86AFF087F9B7}">
      <dgm:prSet/>
      <dgm:spPr/>
      <dgm:t>
        <a:bodyPr/>
        <a:lstStyle/>
        <a:p>
          <a:endParaRPr lang="ru-RU" sz="6000"/>
        </a:p>
      </dgm:t>
    </dgm:pt>
    <dgm:pt modelId="{BCA2C978-2BBD-4665-BBCC-B25734B4AFAF}">
      <dgm:prSet phldrT="[Текст]" custT="1"/>
      <dgm:spPr/>
      <dgm:t>
        <a:bodyPr/>
        <a:lstStyle/>
        <a:p>
          <a:pPr>
            <a:lnSpc>
              <a:spcPct val="70000"/>
            </a:lnSpc>
          </a:pPr>
          <a:r>
            <a:rPr lang="ru-RU" sz="1600" kern="1200" dirty="0" smtClean="0"/>
            <a:t>кул</a:t>
          </a:r>
          <a:r>
            <a:rPr lang="ru-RU" sz="1600" kern="100" spc="0" baseline="0" dirty="0" smtClean="0"/>
            <a:t>ьтурно-познават</a:t>
          </a:r>
          <a:r>
            <a:rPr lang="ru-RU" sz="1600" kern="1200" dirty="0" smtClean="0"/>
            <a:t>ельный</a:t>
          </a:r>
          <a:endParaRPr lang="ru-RU" sz="1600" kern="1200" dirty="0"/>
        </a:p>
      </dgm:t>
    </dgm:pt>
    <dgm:pt modelId="{266FF2B4-1551-42D8-9124-F7969C14B742}" type="parTrans" cxnId="{A6C0B556-9E73-4EFE-B285-959DBC7E6FD9}">
      <dgm:prSet/>
      <dgm:spPr/>
      <dgm:t>
        <a:bodyPr/>
        <a:lstStyle/>
        <a:p>
          <a:endParaRPr lang="ru-RU"/>
        </a:p>
      </dgm:t>
    </dgm:pt>
    <dgm:pt modelId="{7A0407B1-FCD5-4410-B45F-38F786176B85}" type="sibTrans" cxnId="{A6C0B556-9E73-4EFE-B285-959DBC7E6FD9}">
      <dgm:prSet/>
      <dgm:spPr/>
      <dgm:t>
        <a:bodyPr/>
        <a:lstStyle/>
        <a:p>
          <a:endParaRPr lang="ru-RU"/>
        </a:p>
      </dgm:t>
    </dgm:pt>
    <dgm:pt modelId="{C9525A44-9968-4E3C-8E74-BE19B52455F5}">
      <dgm:prSet phldrT="[Текст]" custT="1"/>
      <dgm:spPr/>
      <dgm:t>
        <a:bodyPr/>
        <a:lstStyle/>
        <a:p>
          <a:r>
            <a:rPr lang="ru-RU" sz="1600" dirty="0" smtClean="0"/>
            <a:t>культурный</a:t>
          </a:r>
          <a:endParaRPr lang="ru-RU" sz="1600" dirty="0"/>
        </a:p>
      </dgm:t>
    </dgm:pt>
    <dgm:pt modelId="{E9970645-D137-4DF0-A73C-3E067EECD99C}" type="parTrans" cxnId="{BF82200D-06E1-4205-BC01-02120FCB8283}">
      <dgm:prSet/>
      <dgm:spPr/>
      <dgm:t>
        <a:bodyPr/>
        <a:lstStyle/>
        <a:p>
          <a:endParaRPr lang="ru-RU"/>
        </a:p>
      </dgm:t>
    </dgm:pt>
    <dgm:pt modelId="{E17893B3-8D07-47FE-ABA7-3B3BBF918BF3}" type="sibTrans" cxnId="{BF82200D-06E1-4205-BC01-02120FCB8283}">
      <dgm:prSet/>
      <dgm:spPr/>
      <dgm:t>
        <a:bodyPr/>
        <a:lstStyle/>
        <a:p>
          <a:endParaRPr lang="ru-RU"/>
        </a:p>
      </dgm:t>
    </dgm:pt>
    <dgm:pt modelId="{80DFA584-5C6B-4D2D-A724-B11984B95475}" type="pres">
      <dgm:prSet presAssocID="{3981570F-A4B6-442E-A9CD-472D822671C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007CECD-C41D-4616-B0F9-52D345C23227}" type="pres">
      <dgm:prSet presAssocID="{D2A3B609-7533-4411-9CED-19943A81BB8B}" presName="horFlow" presStyleCnt="0"/>
      <dgm:spPr/>
    </dgm:pt>
    <dgm:pt modelId="{AC182297-9A67-42A8-9A40-3732D9DEECE4}" type="pres">
      <dgm:prSet presAssocID="{D2A3B609-7533-4411-9CED-19943A81BB8B}" presName="bigChev" presStyleLbl="node1" presStyleIdx="0" presStyleCnt="8" custScaleX="311983" custScaleY="114677" custLinFactX="-100000" custLinFactNeighborX="-101152" custLinFactNeighborY="48284"/>
      <dgm:spPr/>
      <dgm:t>
        <a:bodyPr/>
        <a:lstStyle/>
        <a:p>
          <a:endParaRPr lang="ru-RU"/>
        </a:p>
      </dgm:t>
    </dgm:pt>
    <dgm:pt modelId="{AC3CD02A-2EA0-454F-A2F5-EC6DBD3F654A}" type="pres">
      <dgm:prSet presAssocID="{D2A3B609-7533-4411-9CED-19943A81BB8B}" presName="vSp" presStyleCnt="0"/>
      <dgm:spPr/>
    </dgm:pt>
    <dgm:pt modelId="{220EFB8D-8F46-469F-85D8-E0629C350285}" type="pres">
      <dgm:prSet presAssocID="{B38CDC4B-1B33-40FB-9A5A-7B61179D1713}" presName="horFlow" presStyleCnt="0"/>
      <dgm:spPr/>
    </dgm:pt>
    <dgm:pt modelId="{5F4706AA-616A-4165-A013-A29A749E4712}" type="pres">
      <dgm:prSet presAssocID="{B38CDC4B-1B33-40FB-9A5A-7B61179D1713}" presName="bigChev" presStyleLbl="node1" presStyleIdx="1" presStyleCnt="8" custScaleX="311983" custScaleY="114677" custLinFactX="38279" custLinFactNeighborX="100000" custLinFactNeighborY="-80392"/>
      <dgm:spPr/>
      <dgm:t>
        <a:bodyPr/>
        <a:lstStyle/>
        <a:p>
          <a:endParaRPr lang="ru-RU"/>
        </a:p>
      </dgm:t>
    </dgm:pt>
    <dgm:pt modelId="{AF4B82F2-B9F9-4EED-9598-33CC8079145F}" type="pres">
      <dgm:prSet presAssocID="{B38CDC4B-1B33-40FB-9A5A-7B61179D1713}" presName="vSp" presStyleCnt="0"/>
      <dgm:spPr/>
    </dgm:pt>
    <dgm:pt modelId="{854CC67C-CA8B-427C-AD1C-F51EFF8C8B4A}" type="pres">
      <dgm:prSet presAssocID="{C8C427CD-A762-463D-86E7-CB60FEAC7DED}" presName="horFlow" presStyleCnt="0"/>
      <dgm:spPr/>
    </dgm:pt>
    <dgm:pt modelId="{3A586C58-1396-4C40-B194-2E37B6D52575}" type="pres">
      <dgm:prSet presAssocID="{C8C427CD-A762-463D-86E7-CB60FEAC7DED}" presName="bigChev" presStyleLbl="node1" presStyleIdx="2" presStyleCnt="8" custScaleX="311983" custScaleY="114677" custLinFactX="-100000" custLinFactNeighborX="-103594" custLinFactNeighborY="7086"/>
      <dgm:spPr/>
      <dgm:t>
        <a:bodyPr/>
        <a:lstStyle/>
        <a:p>
          <a:endParaRPr lang="ru-RU"/>
        </a:p>
      </dgm:t>
    </dgm:pt>
    <dgm:pt modelId="{951B8B85-C69B-4D78-89BB-E8C31948C162}" type="pres">
      <dgm:prSet presAssocID="{C8C427CD-A762-463D-86E7-CB60FEAC7DED}" presName="vSp" presStyleCnt="0"/>
      <dgm:spPr/>
    </dgm:pt>
    <dgm:pt modelId="{C72FBD46-B4AB-40AA-9814-4277135A7825}" type="pres">
      <dgm:prSet presAssocID="{DF540D6D-F7C9-4B64-B223-BB338C5F9D01}" presName="horFlow" presStyleCnt="0"/>
      <dgm:spPr/>
    </dgm:pt>
    <dgm:pt modelId="{3ED6A29A-8311-4A56-A044-5148B3BC0D50}" type="pres">
      <dgm:prSet presAssocID="{DF540D6D-F7C9-4B64-B223-BB338C5F9D01}" presName="bigChev" presStyleLbl="node1" presStyleIdx="3" presStyleCnt="8" custScaleX="311983" custScaleY="114677" custLinFactX="41752" custLinFactY="-8443" custLinFactNeighborX="100000" custLinFactNeighborY="-100000"/>
      <dgm:spPr/>
      <dgm:t>
        <a:bodyPr/>
        <a:lstStyle/>
        <a:p>
          <a:endParaRPr lang="ru-RU"/>
        </a:p>
      </dgm:t>
    </dgm:pt>
    <dgm:pt modelId="{39E951FB-A881-465B-B85F-E07574BEC1BE}" type="pres">
      <dgm:prSet presAssocID="{DF540D6D-F7C9-4B64-B223-BB338C5F9D01}" presName="vSp" presStyleCnt="0"/>
      <dgm:spPr/>
    </dgm:pt>
    <dgm:pt modelId="{0937930D-64D9-47DC-92D4-B3CA58FD9D0F}" type="pres">
      <dgm:prSet presAssocID="{64BA28A7-F662-4995-899A-29F4AA49210B}" presName="horFlow" presStyleCnt="0"/>
      <dgm:spPr/>
    </dgm:pt>
    <dgm:pt modelId="{FDCDC349-B1EB-47D4-BD6C-077966D2C6E5}" type="pres">
      <dgm:prSet presAssocID="{64BA28A7-F662-4995-899A-29F4AA49210B}" presName="bigChev" presStyleLbl="node1" presStyleIdx="4" presStyleCnt="8" custScaleX="311983" custScaleY="114677" custLinFactX="-100000" custLinFactNeighborX="-109126" custLinFactNeighborY="-23024"/>
      <dgm:spPr/>
      <dgm:t>
        <a:bodyPr/>
        <a:lstStyle/>
        <a:p>
          <a:endParaRPr lang="ru-RU"/>
        </a:p>
      </dgm:t>
    </dgm:pt>
    <dgm:pt modelId="{4129D8F5-36D0-4C63-9E6A-2AD726A02951}" type="pres">
      <dgm:prSet presAssocID="{64BA28A7-F662-4995-899A-29F4AA49210B}" presName="vSp" presStyleCnt="0"/>
      <dgm:spPr/>
    </dgm:pt>
    <dgm:pt modelId="{B0C36CD9-CE19-4356-B29F-21D972896888}" type="pres">
      <dgm:prSet presAssocID="{E1174771-8F03-44D0-92D2-6A32D552F0BD}" presName="horFlow" presStyleCnt="0"/>
      <dgm:spPr/>
    </dgm:pt>
    <dgm:pt modelId="{1FB59975-E67C-48A8-818B-2C420BA1479A}" type="pres">
      <dgm:prSet presAssocID="{E1174771-8F03-44D0-92D2-6A32D552F0BD}" presName="bigChev" presStyleLbl="node1" presStyleIdx="5" presStyleCnt="8" custScaleX="311983" custScaleY="114677" custLinFactX="36754" custLinFactY="-43424" custLinFactNeighborX="100000" custLinFactNeighborY="-100000"/>
      <dgm:spPr/>
      <dgm:t>
        <a:bodyPr/>
        <a:lstStyle/>
        <a:p>
          <a:endParaRPr lang="ru-RU"/>
        </a:p>
      </dgm:t>
    </dgm:pt>
    <dgm:pt modelId="{D5F59A80-40B3-43FA-98D5-C7EDCB000816}" type="pres">
      <dgm:prSet presAssocID="{E1174771-8F03-44D0-92D2-6A32D552F0BD}" presName="vSp" presStyleCnt="0"/>
      <dgm:spPr/>
    </dgm:pt>
    <dgm:pt modelId="{2CD9B2AB-D4ED-4966-90CD-38D44C3E9223}" type="pres">
      <dgm:prSet presAssocID="{BCA2C978-2BBD-4665-BBCC-B25734B4AFAF}" presName="horFlow" presStyleCnt="0"/>
      <dgm:spPr/>
    </dgm:pt>
    <dgm:pt modelId="{5970DDCE-D75D-4897-9FBE-567E82CECABA}" type="pres">
      <dgm:prSet presAssocID="{BCA2C978-2BBD-4665-BBCC-B25734B4AFAF}" presName="bigChev" presStyleLbl="node1" presStyleIdx="6" presStyleCnt="8" custScaleX="311983" custScaleY="114677" custLinFactX="-100000" custLinFactNeighborX="-116134" custLinFactNeighborY="-58169"/>
      <dgm:spPr/>
      <dgm:t>
        <a:bodyPr/>
        <a:lstStyle/>
        <a:p>
          <a:endParaRPr lang="ru-RU"/>
        </a:p>
      </dgm:t>
    </dgm:pt>
    <dgm:pt modelId="{DF4016A6-C193-46F0-A550-DBCDE2BE92F0}" type="pres">
      <dgm:prSet presAssocID="{BCA2C978-2BBD-4665-BBCC-B25734B4AFAF}" presName="vSp" presStyleCnt="0"/>
      <dgm:spPr/>
    </dgm:pt>
    <dgm:pt modelId="{B7BD27B8-052D-45CC-AACE-B833CE42BEF2}" type="pres">
      <dgm:prSet presAssocID="{C9525A44-9968-4E3C-8E74-BE19B52455F5}" presName="horFlow" presStyleCnt="0"/>
      <dgm:spPr/>
    </dgm:pt>
    <dgm:pt modelId="{C2FADBF5-A8DB-4825-A429-DBB96D262687}" type="pres">
      <dgm:prSet presAssocID="{C9525A44-9968-4E3C-8E74-BE19B52455F5}" presName="bigChev" presStyleLbl="node1" presStyleIdx="7" presStyleCnt="8" custScaleX="312903" custScaleY="120827" custLinFactX="32755" custLinFactY="-88208" custLinFactNeighborX="100000" custLinFactNeighborY="-100000"/>
      <dgm:spPr/>
      <dgm:t>
        <a:bodyPr/>
        <a:lstStyle/>
        <a:p>
          <a:endParaRPr lang="ru-RU"/>
        </a:p>
      </dgm:t>
    </dgm:pt>
  </dgm:ptLst>
  <dgm:cxnLst>
    <dgm:cxn modelId="{8DB5FF80-B6D7-4891-9BFE-24F0024EEEB1}" srcId="{3981570F-A4B6-442E-A9CD-472D822671CC}" destId="{C8C427CD-A762-463D-86E7-CB60FEAC7DED}" srcOrd="2" destOrd="0" parTransId="{262AFE39-0A0E-4D0D-BC27-8CCCB9DBD5CD}" sibTransId="{F74F87EE-F82C-459D-A7DF-6368C864C4E0}"/>
    <dgm:cxn modelId="{BF82200D-06E1-4205-BC01-02120FCB8283}" srcId="{3981570F-A4B6-442E-A9CD-472D822671CC}" destId="{C9525A44-9968-4E3C-8E74-BE19B52455F5}" srcOrd="7" destOrd="0" parTransId="{E9970645-D137-4DF0-A73C-3E067EECD99C}" sibTransId="{E17893B3-8D07-47FE-ABA7-3B3BBF918BF3}"/>
    <dgm:cxn modelId="{86DA0702-D0DA-43C6-B7CD-EE2AB9A9645E}" type="presOf" srcId="{DF540D6D-F7C9-4B64-B223-BB338C5F9D01}" destId="{3ED6A29A-8311-4A56-A044-5148B3BC0D50}" srcOrd="0" destOrd="0" presId="urn:microsoft.com/office/officeart/2005/8/layout/lProcess3"/>
    <dgm:cxn modelId="{56035B93-738C-43E8-9004-3B3261BAEDA1}" type="presOf" srcId="{BCA2C978-2BBD-4665-BBCC-B25734B4AFAF}" destId="{5970DDCE-D75D-4897-9FBE-567E82CECABA}" srcOrd="0" destOrd="0" presId="urn:microsoft.com/office/officeart/2005/8/layout/lProcess3"/>
    <dgm:cxn modelId="{5244CFB6-69D7-4C0E-A212-1F32F5E8D229}" type="presOf" srcId="{B38CDC4B-1B33-40FB-9A5A-7B61179D1713}" destId="{5F4706AA-616A-4165-A013-A29A749E4712}" srcOrd="0" destOrd="0" presId="urn:microsoft.com/office/officeart/2005/8/layout/lProcess3"/>
    <dgm:cxn modelId="{A6C0B556-9E73-4EFE-B285-959DBC7E6FD9}" srcId="{3981570F-A4B6-442E-A9CD-472D822671CC}" destId="{BCA2C978-2BBD-4665-BBCC-B25734B4AFAF}" srcOrd="6" destOrd="0" parTransId="{266FF2B4-1551-42D8-9124-F7969C14B742}" sibTransId="{7A0407B1-FCD5-4410-B45F-38F786176B85}"/>
    <dgm:cxn modelId="{E2DCE4C7-9A97-42E8-82B2-53B6CBC7D7AF}" type="presOf" srcId="{D2A3B609-7533-4411-9CED-19943A81BB8B}" destId="{AC182297-9A67-42A8-9A40-3732D9DEECE4}" srcOrd="0" destOrd="0" presId="urn:microsoft.com/office/officeart/2005/8/layout/lProcess3"/>
    <dgm:cxn modelId="{7F4C87BB-6B2F-4BE8-8F1A-4EF5E13A0950}" type="presOf" srcId="{E1174771-8F03-44D0-92D2-6A32D552F0BD}" destId="{1FB59975-E67C-48A8-818B-2C420BA1479A}" srcOrd="0" destOrd="0" presId="urn:microsoft.com/office/officeart/2005/8/layout/lProcess3"/>
    <dgm:cxn modelId="{AF9F1905-A1D1-403B-94F4-E2F90F05EC00}" srcId="{3981570F-A4B6-442E-A9CD-472D822671CC}" destId="{64BA28A7-F662-4995-899A-29F4AA49210B}" srcOrd="4" destOrd="0" parTransId="{98D549D4-46F5-4F46-9765-30CA2605E7B3}" sibTransId="{AA04F592-2720-46E0-8D44-9A5EE7765787}"/>
    <dgm:cxn modelId="{E90882F9-0A9D-4FDE-AC43-B4E7849FAA77}" type="presOf" srcId="{C9525A44-9968-4E3C-8E74-BE19B52455F5}" destId="{C2FADBF5-A8DB-4825-A429-DBB96D262687}" srcOrd="0" destOrd="0" presId="urn:microsoft.com/office/officeart/2005/8/layout/lProcess3"/>
    <dgm:cxn modelId="{F952B17A-8150-4242-A9D4-0AD9B09000AE}" type="presOf" srcId="{3981570F-A4B6-442E-A9CD-472D822671CC}" destId="{80DFA584-5C6B-4D2D-A724-B11984B95475}" srcOrd="0" destOrd="0" presId="urn:microsoft.com/office/officeart/2005/8/layout/lProcess3"/>
    <dgm:cxn modelId="{CB1E1620-E1AE-4F63-AA5A-6AB43DC32F6B}" srcId="{3981570F-A4B6-442E-A9CD-472D822671CC}" destId="{DF540D6D-F7C9-4B64-B223-BB338C5F9D01}" srcOrd="3" destOrd="0" parTransId="{54CC419C-F7B0-4B5C-AE33-61A6B5BD8CCA}" sibTransId="{2D143F38-A2C5-4710-8D6A-54AC5B2C7F3D}"/>
    <dgm:cxn modelId="{64E72869-8AE2-4277-9D32-3EB857CFE902}" srcId="{3981570F-A4B6-442E-A9CD-472D822671CC}" destId="{D2A3B609-7533-4411-9CED-19943A81BB8B}" srcOrd="0" destOrd="0" parTransId="{C62EB30C-D28B-4F19-B47E-F68F8050CCF6}" sibTransId="{A979895C-0DAD-4779-9A9F-8CEF5047AF05}"/>
    <dgm:cxn modelId="{028E7699-DE36-4377-B3AE-86AFF087F9B7}" srcId="{3981570F-A4B6-442E-A9CD-472D822671CC}" destId="{E1174771-8F03-44D0-92D2-6A32D552F0BD}" srcOrd="5" destOrd="0" parTransId="{61449CB1-2A00-4EAA-A9A5-A0B9073BB96F}" sibTransId="{BEE35435-B612-43BA-98A3-ED6F19F3C4CF}"/>
    <dgm:cxn modelId="{0C5554BC-4186-4EFD-92E3-47187257AEAA}" type="presOf" srcId="{C8C427CD-A762-463D-86E7-CB60FEAC7DED}" destId="{3A586C58-1396-4C40-B194-2E37B6D52575}" srcOrd="0" destOrd="0" presId="urn:microsoft.com/office/officeart/2005/8/layout/lProcess3"/>
    <dgm:cxn modelId="{0E4D93AA-A7B1-40EB-9A8E-064E6EC18637}" srcId="{3981570F-A4B6-442E-A9CD-472D822671CC}" destId="{B38CDC4B-1B33-40FB-9A5A-7B61179D1713}" srcOrd="1" destOrd="0" parTransId="{8320D4E4-CB26-43DA-A9A0-1A7F67720934}" sibTransId="{3261886F-DBDF-43FA-94E2-CDC461168E4D}"/>
    <dgm:cxn modelId="{8ADC62C7-A610-4E45-94B8-E93EB22545B6}" type="presOf" srcId="{64BA28A7-F662-4995-899A-29F4AA49210B}" destId="{FDCDC349-B1EB-47D4-BD6C-077966D2C6E5}" srcOrd="0" destOrd="0" presId="urn:microsoft.com/office/officeart/2005/8/layout/lProcess3"/>
    <dgm:cxn modelId="{E08FA3DF-6CA6-401B-80B9-CA5F70478638}" type="presParOf" srcId="{80DFA584-5C6B-4D2D-A724-B11984B95475}" destId="{3007CECD-C41D-4616-B0F9-52D345C23227}" srcOrd="0" destOrd="0" presId="urn:microsoft.com/office/officeart/2005/8/layout/lProcess3"/>
    <dgm:cxn modelId="{FE993C01-C115-4CAE-A78F-F021292EAB3A}" type="presParOf" srcId="{3007CECD-C41D-4616-B0F9-52D345C23227}" destId="{AC182297-9A67-42A8-9A40-3732D9DEECE4}" srcOrd="0" destOrd="0" presId="urn:microsoft.com/office/officeart/2005/8/layout/lProcess3"/>
    <dgm:cxn modelId="{BC6BB6A4-DDB4-4818-A51A-037BAA869F21}" type="presParOf" srcId="{80DFA584-5C6B-4D2D-A724-B11984B95475}" destId="{AC3CD02A-2EA0-454F-A2F5-EC6DBD3F654A}" srcOrd="1" destOrd="0" presId="urn:microsoft.com/office/officeart/2005/8/layout/lProcess3"/>
    <dgm:cxn modelId="{F63F9036-9CC9-474D-AD53-38F1B7B171AF}" type="presParOf" srcId="{80DFA584-5C6B-4D2D-A724-B11984B95475}" destId="{220EFB8D-8F46-469F-85D8-E0629C350285}" srcOrd="2" destOrd="0" presId="urn:microsoft.com/office/officeart/2005/8/layout/lProcess3"/>
    <dgm:cxn modelId="{F0003EDB-6B11-4F93-B050-7C78E769212A}" type="presParOf" srcId="{220EFB8D-8F46-469F-85D8-E0629C350285}" destId="{5F4706AA-616A-4165-A013-A29A749E4712}" srcOrd="0" destOrd="0" presId="urn:microsoft.com/office/officeart/2005/8/layout/lProcess3"/>
    <dgm:cxn modelId="{ABAC4B99-A3B1-437D-BE41-3121972AA50B}" type="presParOf" srcId="{80DFA584-5C6B-4D2D-A724-B11984B95475}" destId="{AF4B82F2-B9F9-4EED-9598-33CC8079145F}" srcOrd="3" destOrd="0" presId="urn:microsoft.com/office/officeart/2005/8/layout/lProcess3"/>
    <dgm:cxn modelId="{D59B36D7-5B26-4E5E-98FC-2568DF1E98B3}" type="presParOf" srcId="{80DFA584-5C6B-4D2D-A724-B11984B95475}" destId="{854CC67C-CA8B-427C-AD1C-F51EFF8C8B4A}" srcOrd="4" destOrd="0" presId="urn:microsoft.com/office/officeart/2005/8/layout/lProcess3"/>
    <dgm:cxn modelId="{DDB304DF-E79F-44D4-831C-1B287CEAD675}" type="presParOf" srcId="{854CC67C-CA8B-427C-AD1C-F51EFF8C8B4A}" destId="{3A586C58-1396-4C40-B194-2E37B6D52575}" srcOrd="0" destOrd="0" presId="urn:microsoft.com/office/officeart/2005/8/layout/lProcess3"/>
    <dgm:cxn modelId="{A2D13E0A-28EF-474D-B3EE-B353315230E0}" type="presParOf" srcId="{80DFA584-5C6B-4D2D-A724-B11984B95475}" destId="{951B8B85-C69B-4D78-89BB-E8C31948C162}" srcOrd="5" destOrd="0" presId="urn:microsoft.com/office/officeart/2005/8/layout/lProcess3"/>
    <dgm:cxn modelId="{54BEA1A7-9019-4AE4-B767-B2FA3E1E8980}" type="presParOf" srcId="{80DFA584-5C6B-4D2D-A724-B11984B95475}" destId="{C72FBD46-B4AB-40AA-9814-4277135A7825}" srcOrd="6" destOrd="0" presId="urn:microsoft.com/office/officeart/2005/8/layout/lProcess3"/>
    <dgm:cxn modelId="{C40C4862-8975-44D4-BE59-34CBF98427F6}" type="presParOf" srcId="{C72FBD46-B4AB-40AA-9814-4277135A7825}" destId="{3ED6A29A-8311-4A56-A044-5148B3BC0D50}" srcOrd="0" destOrd="0" presId="urn:microsoft.com/office/officeart/2005/8/layout/lProcess3"/>
    <dgm:cxn modelId="{719B931D-6637-46EC-9CD2-8F79334AD487}" type="presParOf" srcId="{80DFA584-5C6B-4D2D-A724-B11984B95475}" destId="{39E951FB-A881-465B-B85F-E07574BEC1BE}" srcOrd="7" destOrd="0" presId="urn:microsoft.com/office/officeart/2005/8/layout/lProcess3"/>
    <dgm:cxn modelId="{7883832A-48AF-4656-A9E5-CD871A02612C}" type="presParOf" srcId="{80DFA584-5C6B-4D2D-A724-B11984B95475}" destId="{0937930D-64D9-47DC-92D4-B3CA58FD9D0F}" srcOrd="8" destOrd="0" presId="urn:microsoft.com/office/officeart/2005/8/layout/lProcess3"/>
    <dgm:cxn modelId="{AFD93DD4-71B6-45BF-ABA5-09BF1AEBF509}" type="presParOf" srcId="{0937930D-64D9-47DC-92D4-B3CA58FD9D0F}" destId="{FDCDC349-B1EB-47D4-BD6C-077966D2C6E5}" srcOrd="0" destOrd="0" presId="urn:microsoft.com/office/officeart/2005/8/layout/lProcess3"/>
    <dgm:cxn modelId="{D7C120B9-B092-41C3-8488-09F411116EE2}" type="presParOf" srcId="{80DFA584-5C6B-4D2D-A724-B11984B95475}" destId="{4129D8F5-36D0-4C63-9E6A-2AD726A02951}" srcOrd="9" destOrd="0" presId="urn:microsoft.com/office/officeart/2005/8/layout/lProcess3"/>
    <dgm:cxn modelId="{009F285E-5F04-4709-9740-543647C1D9FC}" type="presParOf" srcId="{80DFA584-5C6B-4D2D-A724-B11984B95475}" destId="{B0C36CD9-CE19-4356-B29F-21D972896888}" srcOrd="10" destOrd="0" presId="urn:microsoft.com/office/officeart/2005/8/layout/lProcess3"/>
    <dgm:cxn modelId="{6278FD0D-A5DC-44FE-9FCA-C14E04A2611C}" type="presParOf" srcId="{B0C36CD9-CE19-4356-B29F-21D972896888}" destId="{1FB59975-E67C-48A8-818B-2C420BA1479A}" srcOrd="0" destOrd="0" presId="urn:microsoft.com/office/officeart/2005/8/layout/lProcess3"/>
    <dgm:cxn modelId="{E1E7DD02-25C8-4D7B-817F-12D921467977}" type="presParOf" srcId="{80DFA584-5C6B-4D2D-A724-B11984B95475}" destId="{D5F59A80-40B3-43FA-98D5-C7EDCB000816}" srcOrd="11" destOrd="0" presId="urn:microsoft.com/office/officeart/2005/8/layout/lProcess3"/>
    <dgm:cxn modelId="{9DC5F3EF-A529-4231-AAE0-5CEB26BDE56D}" type="presParOf" srcId="{80DFA584-5C6B-4D2D-A724-B11984B95475}" destId="{2CD9B2AB-D4ED-4966-90CD-38D44C3E9223}" srcOrd="12" destOrd="0" presId="urn:microsoft.com/office/officeart/2005/8/layout/lProcess3"/>
    <dgm:cxn modelId="{B984D364-0D43-40D8-9AB5-3D0F3D3F17B1}" type="presParOf" srcId="{2CD9B2AB-D4ED-4966-90CD-38D44C3E9223}" destId="{5970DDCE-D75D-4897-9FBE-567E82CECABA}" srcOrd="0" destOrd="0" presId="urn:microsoft.com/office/officeart/2005/8/layout/lProcess3"/>
    <dgm:cxn modelId="{593CEC60-0BF1-47F9-9F72-7014ACE0B3CC}" type="presParOf" srcId="{80DFA584-5C6B-4D2D-A724-B11984B95475}" destId="{DF4016A6-C193-46F0-A550-DBCDE2BE92F0}" srcOrd="13" destOrd="0" presId="urn:microsoft.com/office/officeart/2005/8/layout/lProcess3"/>
    <dgm:cxn modelId="{A323C434-1056-4DA8-BFBE-FBF0926EA2AB}" type="presParOf" srcId="{80DFA584-5C6B-4D2D-A724-B11984B95475}" destId="{B7BD27B8-052D-45CC-AACE-B833CE42BEF2}" srcOrd="14" destOrd="0" presId="urn:microsoft.com/office/officeart/2005/8/layout/lProcess3"/>
    <dgm:cxn modelId="{D4F33482-6001-404F-806C-E79EB17E360F}" type="presParOf" srcId="{B7BD27B8-052D-45CC-AACE-B833CE42BEF2}" destId="{C2FADBF5-A8DB-4825-A429-DBB96D262687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82297-9A67-42A8-9A40-3732D9DEECE4}">
      <dsp:nvSpPr>
        <dsp:cNvPr id="0" name=""/>
        <dsp:cNvSpPr/>
      </dsp:nvSpPr>
      <dsp:spPr>
        <a:xfrm>
          <a:off x="316142" y="139082"/>
          <a:ext cx="2243391" cy="32984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детский</a:t>
          </a:r>
          <a:endParaRPr lang="ru-RU" sz="1600" kern="1200" dirty="0"/>
        </a:p>
      </dsp:txBody>
      <dsp:txXfrm>
        <a:off x="481065" y="139082"/>
        <a:ext cx="1913546" cy="329845"/>
      </dsp:txXfrm>
    </dsp:sp>
    <dsp:sp modelId="{5F4706AA-616A-4165-A013-A29A749E4712}">
      <dsp:nvSpPr>
        <dsp:cNvPr id="0" name=""/>
        <dsp:cNvSpPr/>
      </dsp:nvSpPr>
      <dsp:spPr>
        <a:xfrm>
          <a:off x="2756905" y="139085"/>
          <a:ext cx="2243391" cy="329845"/>
        </a:xfrm>
        <a:prstGeom prst="chevron">
          <a:avLst/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спортивный</a:t>
          </a:r>
          <a:endParaRPr lang="ru-RU" sz="1600" kern="1200" dirty="0"/>
        </a:p>
      </dsp:txBody>
      <dsp:txXfrm>
        <a:off x="2921828" y="139085"/>
        <a:ext cx="1913546" cy="329845"/>
      </dsp:txXfrm>
    </dsp:sp>
    <dsp:sp modelId="{3A586C58-1396-4C40-B194-2E37B6D52575}">
      <dsp:nvSpPr>
        <dsp:cNvPr id="0" name=""/>
        <dsp:cNvSpPr/>
      </dsp:nvSpPr>
      <dsp:spPr>
        <a:xfrm>
          <a:off x="298582" y="760811"/>
          <a:ext cx="2243391" cy="329845"/>
        </a:xfrm>
        <a:prstGeom prst="chevron">
          <a:avLst/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деловой</a:t>
          </a:r>
          <a:endParaRPr lang="ru-RU" sz="1600" kern="1200" dirty="0"/>
        </a:p>
      </dsp:txBody>
      <dsp:txXfrm>
        <a:off x="463505" y="760811"/>
        <a:ext cx="1913546" cy="329845"/>
      </dsp:txXfrm>
    </dsp:sp>
    <dsp:sp modelId="{3ED6A29A-8311-4A56-A044-5148B3BC0D50}">
      <dsp:nvSpPr>
        <dsp:cNvPr id="0" name=""/>
        <dsp:cNvSpPr/>
      </dsp:nvSpPr>
      <dsp:spPr>
        <a:xfrm>
          <a:off x="2781878" y="798629"/>
          <a:ext cx="2243391" cy="329845"/>
        </a:xfrm>
        <a:prstGeom prst="chevron">
          <a:avLst/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оздоровительный</a:t>
          </a:r>
          <a:endParaRPr lang="ru-RU" sz="1600" kern="1200" dirty="0"/>
        </a:p>
      </dsp:txBody>
      <dsp:txXfrm>
        <a:off x="2946801" y="798629"/>
        <a:ext cx="1913546" cy="329845"/>
      </dsp:txXfrm>
    </dsp:sp>
    <dsp:sp modelId="{FDCDC349-B1EB-47D4-BD6C-077966D2C6E5}">
      <dsp:nvSpPr>
        <dsp:cNvPr id="0" name=""/>
        <dsp:cNvSpPr/>
      </dsp:nvSpPr>
      <dsp:spPr>
        <a:xfrm>
          <a:off x="258803" y="1414433"/>
          <a:ext cx="2243391" cy="329845"/>
        </a:xfrm>
        <a:prstGeom prst="chevron">
          <a:avLst/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этнографический</a:t>
          </a:r>
          <a:endParaRPr lang="ru-RU" sz="1600" kern="1200" dirty="0"/>
        </a:p>
      </dsp:txBody>
      <dsp:txXfrm>
        <a:off x="423726" y="1414433"/>
        <a:ext cx="1913546" cy="329845"/>
      </dsp:txXfrm>
    </dsp:sp>
    <dsp:sp modelId="{1FB59975-E67C-48A8-818B-2C420BA1479A}">
      <dsp:nvSpPr>
        <dsp:cNvPr id="0" name=""/>
        <dsp:cNvSpPr/>
      </dsp:nvSpPr>
      <dsp:spPr>
        <a:xfrm>
          <a:off x="2745939" y="1438240"/>
          <a:ext cx="2243391" cy="329845"/>
        </a:xfrm>
        <a:prstGeom prst="chevron">
          <a:avLst/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промышленный</a:t>
          </a:r>
          <a:endParaRPr lang="ru-RU" sz="1600" kern="1200" dirty="0"/>
        </a:p>
      </dsp:txBody>
      <dsp:txXfrm>
        <a:off x="2910862" y="1438240"/>
        <a:ext cx="1913546" cy="329845"/>
      </dsp:txXfrm>
    </dsp:sp>
    <dsp:sp modelId="{5970DDCE-D75D-4897-9FBE-567E82CECABA}">
      <dsp:nvSpPr>
        <dsp:cNvPr id="0" name=""/>
        <dsp:cNvSpPr/>
      </dsp:nvSpPr>
      <dsp:spPr>
        <a:xfrm>
          <a:off x="208410" y="2053573"/>
          <a:ext cx="2243391" cy="329845"/>
        </a:xfrm>
        <a:prstGeom prst="chevron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кул</a:t>
          </a:r>
          <a:r>
            <a:rPr lang="ru-RU" sz="1600" kern="100" spc="0" baseline="0" dirty="0" smtClean="0"/>
            <a:t>ьтурно-познават</a:t>
          </a:r>
          <a:r>
            <a:rPr lang="ru-RU" sz="1600" kern="1200" dirty="0" smtClean="0"/>
            <a:t>ельный</a:t>
          </a:r>
          <a:endParaRPr lang="ru-RU" sz="1600" kern="1200" dirty="0"/>
        </a:p>
      </dsp:txBody>
      <dsp:txXfrm>
        <a:off x="373333" y="2053573"/>
        <a:ext cx="1913546" cy="329845"/>
      </dsp:txXfrm>
    </dsp:sp>
    <dsp:sp modelId="{C2FADBF5-A8DB-4825-A429-DBB96D262687}">
      <dsp:nvSpPr>
        <dsp:cNvPr id="0" name=""/>
        <dsp:cNvSpPr/>
      </dsp:nvSpPr>
      <dsp:spPr>
        <a:xfrm>
          <a:off x="2717183" y="2049655"/>
          <a:ext cx="2250006" cy="347534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культурный</a:t>
          </a:r>
          <a:endParaRPr lang="ru-RU" sz="1600" kern="1200" dirty="0"/>
        </a:p>
      </dsp:txBody>
      <dsp:txXfrm>
        <a:off x="2890950" y="2049655"/>
        <a:ext cx="1902472" cy="347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0.64279</cdr:x>
      <cdr:y>0.34933</cdr:y>
    </cdr:from>
    <cdr:to>
      <cdr:x>0.71382</cdr:x>
      <cdr:y>0.40857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67567" y="1745771"/>
          <a:ext cx="482600" cy="296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kern="1200" dirty="0">
              <a:solidFill>
                <a:prstClr val="black"/>
              </a:solidFill>
              <a:latin typeface="Arial Narrow" panose="020B0606020202030204" pitchFamily="34" charset="0"/>
            </a:rPr>
            <a:t>77,3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0A654-7897-4599-809F-2999D68A3199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65916-1E9E-4B6F-B4DF-1615F91B28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882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65916-1E9E-4B6F-B4DF-1615F91B287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801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Транспортной стратегией Российской Федерации на период до 2030 года, утвержденной распоряжением Правительства Российской Федерации от 22.11.2008 № 1734-р, предусматривается: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2010-2015 годах - поэтапное создание ряда новых международных и межрегиональных автодорожных коридоров, один из которых проходит по территории Югры: «Пермь -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Ивдель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Ханты-Мансийск – Томск» (Северный широтный коридор);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2016-2030 годах - включение Северного широтного коридора в маршрут федерального значения «Северо-Запад – Сибирь» (Санкт-Петербург – Котлас – Сыктывкар – Пермь –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Ивдель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Ханты-Мансийск – Нижневартовск - Томск), обеспечивающего межрегиональное сообщение и позволяющего интегрировать разобщенную дорожную сеть отдельных областей в единую транспортную систему России.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настоящее время на территории Югры завершено формирование Северного широтного коридора и обеспечен проезд по автомобильным дорогам общего пользования от восточной до западной границы округа.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65916-1E9E-4B6F-B4DF-1615F91B287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007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0668000" cy="4498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24000" y="6374134"/>
            <a:ext cx="10668000" cy="4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07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5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24000" y="6374134"/>
            <a:ext cx="10668000" cy="4838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0668000" cy="44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8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7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06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48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06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43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16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03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752CE-3A5E-49F2-823C-42B30B433805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08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mailto:econ@ugorsk.ru" TargetMode="External"/><Relationship Id="rId7" Type="http://schemas.openxmlformats.org/officeDocument/2006/relationships/image" Target="../media/image6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11" Type="http://schemas.openxmlformats.org/officeDocument/2006/relationships/image" Target="../media/image63.jpeg"/><Relationship Id="rId5" Type="http://schemas.openxmlformats.org/officeDocument/2006/relationships/hyperlink" Target="http://www.ugorsk.ru/" TargetMode="External"/><Relationship Id="rId10" Type="http://schemas.openxmlformats.org/officeDocument/2006/relationships/image" Target="../media/image62.png"/><Relationship Id="rId4" Type="http://schemas.openxmlformats.org/officeDocument/2006/relationships/hyperlink" Target="http://www.adm.ugorsk.ru/" TargetMode="External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6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18.png"/><Relationship Id="rId10" Type="http://schemas.microsoft.com/office/2007/relationships/diagramDrawing" Target="../diagrams/drawing1.xml"/><Relationship Id="rId4" Type="http://schemas.openxmlformats.org/officeDocument/2006/relationships/image" Target="../media/image17.jpe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hyperlink" Target="http://www.esslandiya-yugorsk/" TargetMode="Externa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765" y="1197671"/>
            <a:ext cx="6165727" cy="3107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466"/>
            <a:ext cx="6210300" cy="4229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24000" y="6374134"/>
            <a:ext cx="10668000" cy="4838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07" y="5667375"/>
            <a:ext cx="1791686" cy="3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59956" y="524618"/>
            <a:ext cx="592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50577" y="1055060"/>
            <a:ext cx="545595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375504"/>
              </p:ext>
            </p:extLst>
          </p:nvPr>
        </p:nvGraphicFramePr>
        <p:xfrm>
          <a:off x="5455921" y="1343138"/>
          <a:ext cx="6482080" cy="45159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95879"/>
                <a:gridCol w="3886201"/>
              </a:tblGrid>
              <a:tr h="4758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Расположение 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Югру»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2127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86:09:0301014:640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2127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107 024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kern="1200" baseline="300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2127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2127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Природно-познавательный туризм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51091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47 726,407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6259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+mn-cs"/>
                        </a:rPr>
                        <a:t>Условия предоставления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Проведение торгов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54617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500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2127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присоединения - проектируемая ТП 10/0,4 кВ 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t="14872" r="3317" b="9231"/>
          <a:stretch/>
        </p:blipFill>
        <p:spPr bwMode="auto">
          <a:xfrm>
            <a:off x="326947" y="1508154"/>
            <a:ext cx="3816423" cy="243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105227" y="966584"/>
            <a:ext cx="3623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20" dirty="0" smtClean="0">
                <a:solidFill>
                  <a:srgbClr val="036241"/>
                </a:solidFill>
              </a:rPr>
              <a:t>ТАЕЖНЫЙ ТЕАТР НА 300 МЕСТ</a:t>
            </a:r>
            <a:endParaRPr lang="ru-RU" b="1" spc="120" dirty="0">
              <a:solidFill>
                <a:srgbClr val="03624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13161" r="61553" b="52249"/>
          <a:stretch/>
        </p:blipFill>
        <p:spPr>
          <a:xfrm>
            <a:off x="2343891" y="4116396"/>
            <a:ext cx="2798167" cy="20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4720" y="546131"/>
            <a:ext cx="5797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  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11898" y="1127691"/>
            <a:ext cx="5410769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250577" y="1378031"/>
            <a:ext cx="3355682" cy="2145146"/>
            <a:chOff x="277933" y="1520546"/>
            <a:chExt cx="3355682" cy="214514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25" t="14872" r="3317" b="9231"/>
            <a:stretch/>
          </p:blipFill>
          <p:spPr bwMode="auto">
            <a:xfrm>
              <a:off x="277933" y="1520546"/>
              <a:ext cx="3355682" cy="214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Стрелка вправо 7"/>
            <p:cNvSpPr/>
            <p:nvPr/>
          </p:nvSpPr>
          <p:spPr>
            <a:xfrm rot="3950763">
              <a:off x="366395" y="2408513"/>
              <a:ext cx="546978" cy="186123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459559"/>
              </p:ext>
            </p:extLst>
          </p:nvPr>
        </p:nvGraphicFramePr>
        <p:xfrm>
          <a:off x="5425438" y="1647696"/>
          <a:ext cx="6568441" cy="45525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43295"/>
                <a:gridCol w="3925146"/>
              </a:tblGrid>
              <a:tr h="468971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2043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86:09:0301014:640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2043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+mn-cs"/>
                        </a:rPr>
                        <a:t>В составе объекта «Таежный театр на 300 мест»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2043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4470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Природно-познавательный туризм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9487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76 054,977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2043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Проведение торгов 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51987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500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2043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присоединения - проектируемая ТП 10/0,4 кВ 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412" y="3767138"/>
            <a:ext cx="3294432" cy="234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733804" y="1213190"/>
            <a:ext cx="7482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АДМИНИСТРАТИВНО-МУЗЕЙНОЕ ЗДАНИЕ «МУЗЕЙНЫЙ ЦЕНТР»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6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260" y="524621"/>
            <a:ext cx="5605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84935" y="1079229"/>
            <a:ext cx="5386493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4" t="22906" r="15481" b="8525"/>
          <a:stretch/>
        </p:blipFill>
        <p:spPr bwMode="auto">
          <a:xfrm>
            <a:off x="190766" y="1511214"/>
            <a:ext cx="3189224" cy="216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314267" y="4099005"/>
            <a:ext cx="3127827" cy="2074282"/>
            <a:chOff x="521681" y="3971632"/>
            <a:chExt cx="2677788" cy="20742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92" t="12820" r="25048" b="30941"/>
            <a:stretch/>
          </p:blipFill>
          <p:spPr bwMode="auto">
            <a:xfrm>
              <a:off x="521681" y="3971632"/>
              <a:ext cx="2677788" cy="2004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Овал 8"/>
            <p:cNvSpPr/>
            <p:nvPr/>
          </p:nvSpPr>
          <p:spPr>
            <a:xfrm>
              <a:off x="2249448" y="5284099"/>
              <a:ext cx="767143" cy="7618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847317"/>
              </p:ext>
            </p:extLst>
          </p:nvPr>
        </p:nvGraphicFramePr>
        <p:xfrm>
          <a:off x="5398132" y="1534250"/>
          <a:ext cx="6510867" cy="445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56648"/>
                <a:gridCol w="3854219"/>
              </a:tblGrid>
              <a:tr h="492901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8994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86:09:0301014:671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8994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10 105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b="0" kern="1200" baseline="300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8994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8994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Туристическое обслуживание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50131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159 718,753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8994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Проведение торгов 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71960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200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9290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 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312856" y="1054655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АВТОКЕМПИНГ НА 40 МЕСТ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2844" y="554267"/>
            <a:ext cx="582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07648" y="1111919"/>
            <a:ext cx="5418861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8" t="32479" r="31058" b="18034"/>
          <a:stretch/>
        </p:blipFill>
        <p:spPr bwMode="auto">
          <a:xfrm>
            <a:off x="182844" y="1612778"/>
            <a:ext cx="2935251" cy="191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436172" y="4022686"/>
            <a:ext cx="2861453" cy="2143165"/>
            <a:chOff x="277932" y="3562613"/>
            <a:chExt cx="2861453" cy="214316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32" y="3562613"/>
              <a:ext cx="2861453" cy="214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Овал 8"/>
            <p:cNvSpPr/>
            <p:nvPr/>
          </p:nvSpPr>
          <p:spPr>
            <a:xfrm>
              <a:off x="614995" y="5114389"/>
              <a:ext cx="428366" cy="4205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121812"/>
              </p:ext>
            </p:extLst>
          </p:nvPr>
        </p:nvGraphicFramePr>
        <p:xfrm>
          <a:off x="5726509" y="1612778"/>
          <a:ext cx="6206067" cy="4267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76031"/>
                <a:gridCol w="3730036"/>
              </a:tblGrid>
              <a:tr h="42631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07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86:09:0301014:646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07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2 000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b="0" kern="1200" baseline="30000" dirty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07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07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Общественное питание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536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</a:t>
                      </a:r>
                      <a:endParaRPr lang="ru-RU" sz="1400" dirty="0" smtClean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100 405,884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07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Проведение торгов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77738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193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77738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267136" y="1170053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КАФЕ НА 80-100 ПОСАДОЧНЫХ МЕСТ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0577" y="560476"/>
            <a:ext cx="5677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25082" y="1171875"/>
            <a:ext cx="5386493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8" t="27350" r="12836" b="12991"/>
          <a:stretch/>
        </p:blipFill>
        <p:spPr bwMode="auto">
          <a:xfrm>
            <a:off x="277931" y="1535945"/>
            <a:ext cx="2740397" cy="208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460377" y="3717026"/>
            <a:ext cx="2767752" cy="2267664"/>
            <a:chOff x="250577" y="3760777"/>
            <a:chExt cx="2767752" cy="226766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19" t="12991" r="20866" b="14017"/>
            <a:stretch/>
          </p:blipFill>
          <p:spPr bwMode="auto">
            <a:xfrm>
              <a:off x="250577" y="3760777"/>
              <a:ext cx="2767752" cy="2267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Овал 8"/>
            <p:cNvSpPr/>
            <p:nvPr/>
          </p:nvSpPr>
          <p:spPr>
            <a:xfrm rot="20514491">
              <a:off x="469337" y="5106296"/>
              <a:ext cx="431766" cy="22635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835494"/>
              </p:ext>
            </p:extLst>
          </p:nvPr>
        </p:nvGraphicFramePr>
        <p:xfrm>
          <a:off x="5801854" y="1548177"/>
          <a:ext cx="6121568" cy="46577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85413"/>
                <a:gridCol w="3736155"/>
              </a:tblGrid>
              <a:tr h="47535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4633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86:09:0301014:657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4633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800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b="0" kern="1200" baseline="300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4633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4633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Магазины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847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4 700,934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4633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+mn-cs"/>
                        </a:rPr>
                        <a:t>Проведение торгов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56533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350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4633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556696" y="1178848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ПУНКТ ПРОКАТА 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6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0063" y="532964"/>
            <a:ext cx="573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50577" y="1092111"/>
            <a:ext cx="5329849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250577" y="1315267"/>
            <a:ext cx="3398931" cy="2140812"/>
            <a:chOff x="35496" y="-11414"/>
            <a:chExt cx="3822219" cy="238279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35" t="16923" r="9279" b="12052"/>
            <a:stretch/>
          </p:blipFill>
          <p:spPr bwMode="auto">
            <a:xfrm>
              <a:off x="35496" y="-11414"/>
              <a:ext cx="3822219" cy="2382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Стрелка вверх 7"/>
            <p:cNvSpPr/>
            <p:nvPr/>
          </p:nvSpPr>
          <p:spPr>
            <a:xfrm rot="8110821">
              <a:off x="1509519" y="602379"/>
              <a:ext cx="324035" cy="648072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321232" y="3793743"/>
            <a:ext cx="3188538" cy="2402189"/>
            <a:chOff x="61659" y="2459688"/>
            <a:chExt cx="3615288" cy="292119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15" t="15151" r="20240" b="16410"/>
            <a:stretch/>
          </p:blipFill>
          <p:spPr bwMode="auto">
            <a:xfrm>
              <a:off x="61659" y="2459688"/>
              <a:ext cx="3615288" cy="2921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Овал 10"/>
            <p:cNvSpPr/>
            <p:nvPr/>
          </p:nvSpPr>
          <p:spPr>
            <a:xfrm rot="20735430">
              <a:off x="593872" y="4034675"/>
              <a:ext cx="518032" cy="28597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722620"/>
              </p:ext>
            </p:extLst>
          </p:nvPr>
        </p:nvGraphicFramePr>
        <p:xfrm>
          <a:off x="5801848" y="1274124"/>
          <a:ext cx="6043019" cy="4648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71481"/>
                <a:gridCol w="4071538"/>
              </a:tblGrid>
              <a:tr h="38606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2709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86:09:0301014:666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2709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14 825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b="0" kern="1200" baseline="300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2709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2709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Поля для гольфа или конных прогулок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44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78</a:t>
                      </a:r>
                      <a:r>
                        <a:rPr lang="ru-RU" sz="1400" kern="1200" baseline="0" dirty="0" smtClean="0"/>
                        <a:t> 557,81 тыс. рублей 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2709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Проведение торгов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86297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593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70400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5801848" y="945935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КОННЫЙ ДВОР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9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3371" y="509585"/>
            <a:ext cx="569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61372" y="1070975"/>
            <a:ext cx="5327662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Demidova_DM\Desktop\kon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61" y="4230345"/>
            <a:ext cx="3375960" cy="187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50577" y="1301269"/>
            <a:ext cx="3398931" cy="2165126"/>
            <a:chOff x="239091" y="1592968"/>
            <a:chExt cx="3398931" cy="216512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67" t="24530" r="11539" b="8547"/>
            <a:stretch/>
          </p:blipFill>
          <p:spPr bwMode="auto">
            <a:xfrm>
              <a:off x="239091" y="1592968"/>
              <a:ext cx="3398931" cy="2165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Стрелка вниз 8"/>
            <p:cNvSpPr/>
            <p:nvPr/>
          </p:nvSpPr>
          <p:spPr>
            <a:xfrm rot="3343527">
              <a:off x="2313377" y="2087746"/>
              <a:ext cx="250853" cy="485522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643283"/>
              </p:ext>
            </p:extLst>
          </p:nvPr>
        </p:nvGraphicFramePr>
        <p:xfrm>
          <a:off x="4861560" y="1235503"/>
          <a:ext cx="7138929" cy="41202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73680"/>
                <a:gridCol w="4365249"/>
              </a:tblGrid>
              <a:tr h="42937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257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86:09:0301014:666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6148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составе объекта «Конный двор»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257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257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Поля для гольфа или конных прогулок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578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  <a:endParaRPr lang="ru-RU" sz="1400" dirty="0" smtClean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82 788,49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257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Проведение торгов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95978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автомобильная дорога в грунтовом исполнении. Расстояние до автомобильной дороги "г. Югорск-п. Таежный" в асфальтобетонном исполнении - 593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78298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125082" y="844886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КОННОСПОРТИВНЫЙ МАНЕЖ 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6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59957" y="541205"/>
            <a:ext cx="564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60999" y="1057452"/>
            <a:ext cx="5327662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 t="26923" r="22163" b="10000"/>
          <a:stretch/>
        </p:blipFill>
        <p:spPr bwMode="auto">
          <a:xfrm>
            <a:off x="224154" y="1387143"/>
            <a:ext cx="3127109" cy="220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1203960" y="3911029"/>
            <a:ext cx="3129284" cy="2312029"/>
            <a:chOff x="277933" y="3693373"/>
            <a:chExt cx="2816828" cy="210861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92" t="12820" r="25048" b="30941"/>
            <a:stretch/>
          </p:blipFill>
          <p:spPr bwMode="auto">
            <a:xfrm>
              <a:off x="277933" y="3693373"/>
              <a:ext cx="2816828" cy="2108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Овал 6"/>
            <p:cNvSpPr/>
            <p:nvPr/>
          </p:nvSpPr>
          <p:spPr>
            <a:xfrm>
              <a:off x="820830" y="5081798"/>
              <a:ext cx="445062" cy="3560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45267"/>
              </p:ext>
            </p:extLst>
          </p:nvPr>
        </p:nvGraphicFramePr>
        <p:xfrm>
          <a:off x="5511800" y="1387143"/>
          <a:ext cx="6493934" cy="42830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29875"/>
                <a:gridCol w="4064059"/>
              </a:tblGrid>
              <a:tr h="42978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281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86:09:0301014:648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281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2 000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b="0" kern="1200" baseline="300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281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281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Отдых (рекреация)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423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99 965,616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281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Проведение торгов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96070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196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78372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907483" y="957819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ГОСТИНИЦА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6889" y="565359"/>
            <a:ext cx="5675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73578" y="1130260"/>
            <a:ext cx="5327662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3" t="51281" r="32217" b="5631"/>
          <a:stretch/>
        </p:blipFill>
        <p:spPr bwMode="auto">
          <a:xfrm>
            <a:off x="176889" y="1457911"/>
            <a:ext cx="2760520" cy="218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3" t="64615" r="50000" b="18997"/>
          <a:stretch/>
        </p:blipFill>
        <p:spPr bwMode="auto">
          <a:xfrm>
            <a:off x="1239584" y="3962094"/>
            <a:ext cx="3173214" cy="222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639176"/>
              </p:ext>
            </p:extLst>
          </p:nvPr>
        </p:nvGraphicFramePr>
        <p:xfrm>
          <a:off x="5681132" y="1457911"/>
          <a:ext cx="6297507" cy="4312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23068"/>
                <a:gridCol w="3774439"/>
              </a:tblGrid>
              <a:tr h="42501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3104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Кадастровый</a:t>
                      </a:r>
                      <a:r>
                        <a:rPr lang="ru-RU" sz="1400" baseline="0" dirty="0" smtClean="0">
                          <a:latin typeface="+mn-lt"/>
                        </a:rPr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>
                          <a:latin typeface="+mn-lt"/>
                        </a:rPr>
                        <a:t>86:09:0301014:649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4475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>
                          <a:latin typeface="+mn-lt"/>
                        </a:rPr>
                        <a:t>2 000 м</a:t>
                      </a:r>
                      <a:r>
                        <a:rPr lang="ru-RU" sz="1400" kern="1200" baseline="30000" dirty="0" smtClean="0">
                          <a:latin typeface="+mn-lt"/>
                        </a:rPr>
                        <a:t>2</a:t>
                      </a:r>
                      <a:endParaRPr lang="ru-RU" sz="1400" b="0" kern="1200" baseline="300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846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>
                          <a:latin typeface="+mn-lt"/>
                        </a:rPr>
                        <a:t>Земли населенных пунктов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7218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>
                          <a:latin typeface="+mn-lt"/>
                        </a:rPr>
                        <a:t>Заправка транспортных средств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250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>
                          <a:latin typeface="+mn-lt"/>
                        </a:rPr>
                        <a:t>117</a:t>
                      </a:r>
                      <a:r>
                        <a:rPr lang="ru-RU" sz="1400" kern="1200" baseline="0" dirty="0" smtClean="0">
                          <a:latin typeface="+mn-lt"/>
                        </a:rPr>
                        <a:t> 217,614 тыс. рублей 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6205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>
                          <a:latin typeface="+mn-lt"/>
                        </a:rPr>
                        <a:t>Проведение торгов 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501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198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2501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575729" y="903913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АВТОЗАПРАВОЧНАЯ СТАНЦИЯ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0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8407" y="536105"/>
            <a:ext cx="5766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33496" y="1124657"/>
            <a:ext cx="5327662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t="22051" r="8270" b="15213"/>
          <a:stretch/>
        </p:blipFill>
        <p:spPr bwMode="auto">
          <a:xfrm>
            <a:off x="277933" y="1537166"/>
            <a:ext cx="3129994" cy="194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43361" y="3720589"/>
            <a:ext cx="3129994" cy="2394427"/>
            <a:chOff x="-1" y="2412649"/>
            <a:chExt cx="3883025" cy="29083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412649"/>
              <a:ext cx="3883025" cy="290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Овал 7"/>
            <p:cNvSpPr/>
            <p:nvPr/>
          </p:nvSpPr>
          <p:spPr>
            <a:xfrm rot="20735430">
              <a:off x="2063607" y="4358725"/>
              <a:ext cx="463395" cy="7328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928756"/>
              </p:ext>
            </p:extLst>
          </p:nvPr>
        </p:nvGraphicFramePr>
        <p:xfrm>
          <a:off x="5461158" y="1537478"/>
          <a:ext cx="6383709" cy="425803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28311"/>
                <a:gridCol w="3855398"/>
              </a:tblGrid>
              <a:tr h="44589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территория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166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86:09:0301014:673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166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6 300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b="0" kern="1200" baseline="300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166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166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Туристическое обслуживание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5059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115 489,486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1849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Проведение торгов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1451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в асфальтобетонном исполнении составляет - 200 м. 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4589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825118" y="1167834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КОТТЕДЖИ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Группа 112"/>
          <p:cNvGrpSpPr/>
          <p:nvPr/>
        </p:nvGrpSpPr>
        <p:grpSpPr>
          <a:xfrm>
            <a:off x="92074" y="503668"/>
            <a:ext cx="12099926" cy="5852683"/>
            <a:chOff x="92074" y="503668"/>
            <a:chExt cx="12099926" cy="5852683"/>
          </a:xfrm>
        </p:grpSpPr>
        <p:pic>
          <p:nvPicPr>
            <p:cNvPr id="1026" name="Picture 2" descr="https://w7.pngwing.com/pngs/634/858/png-transparent-map-spasskaya-tower-flag-of-russia-map-world-map-russi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74" y="503668"/>
              <a:ext cx="12099926" cy="5852683"/>
            </a:xfrm>
            <a:prstGeom prst="rect">
              <a:avLst/>
            </a:prstGeom>
            <a:ln>
              <a:noFill/>
            </a:ln>
            <a:effectLst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олилиния 2"/>
            <p:cNvSpPr/>
            <p:nvPr/>
          </p:nvSpPr>
          <p:spPr>
            <a:xfrm>
              <a:off x="4074200" y="3269985"/>
              <a:ext cx="1640906" cy="1297256"/>
            </a:xfrm>
            <a:custGeom>
              <a:avLst/>
              <a:gdLst>
                <a:gd name="connsiteX0" fmla="*/ 804981 w 1640906"/>
                <a:gd name="connsiteY0" fmla="*/ 1297253 h 1297256"/>
                <a:gd name="connsiteX1" fmla="*/ 766881 w 1640906"/>
                <a:gd name="connsiteY1" fmla="*/ 1261534 h 1297256"/>
                <a:gd name="connsiteX2" fmla="*/ 743069 w 1640906"/>
                <a:gd name="connsiteY2" fmla="*/ 1266296 h 1297256"/>
                <a:gd name="connsiteX3" fmla="*/ 728781 w 1640906"/>
                <a:gd name="connsiteY3" fmla="*/ 1252009 h 1297256"/>
                <a:gd name="connsiteX4" fmla="*/ 721638 w 1640906"/>
                <a:gd name="connsiteY4" fmla="*/ 1240103 h 1297256"/>
                <a:gd name="connsiteX5" fmla="*/ 714494 w 1640906"/>
                <a:gd name="connsiteY5" fmla="*/ 1237721 h 1297256"/>
                <a:gd name="connsiteX6" fmla="*/ 707350 w 1640906"/>
                <a:gd name="connsiteY6" fmla="*/ 1237721 h 1297256"/>
                <a:gd name="connsiteX7" fmla="*/ 695444 w 1640906"/>
                <a:gd name="connsiteY7" fmla="*/ 1228196 h 1297256"/>
                <a:gd name="connsiteX8" fmla="*/ 683538 w 1640906"/>
                <a:gd name="connsiteY8" fmla="*/ 1216290 h 1297256"/>
                <a:gd name="connsiteX9" fmla="*/ 681156 w 1640906"/>
                <a:gd name="connsiteY9" fmla="*/ 1211528 h 1297256"/>
                <a:gd name="connsiteX10" fmla="*/ 683538 w 1640906"/>
                <a:gd name="connsiteY10" fmla="*/ 1185334 h 1297256"/>
                <a:gd name="connsiteX11" fmla="*/ 662106 w 1640906"/>
                <a:gd name="connsiteY11" fmla="*/ 1182953 h 1297256"/>
                <a:gd name="connsiteX12" fmla="*/ 654963 w 1640906"/>
                <a:gd name="connsiteY12" fmla="*/ 1156759 h 1297256"/>
                <a:gd name="connsiteX13" fmla="*/ 647819 w 1640906"/>
                <a:gd name="connsiteY13" fmla="*/ 1113896 h 1297256"/>
                <a:gd name="connsiteX14" fmla="*/ 631150 w 1640906"/>
                <a:gd name="connsiteY14" fmla="*/ 1090084 h 1297256"/>
                <a:gd name="connsiteX15" fmla="*/ 621625 w 1640906"/>
                <a:gd name="connsiteY15" fmla="*/ 1068653 h 1297256"/>
                <a:gd name="connsiteX16" fmla="*/ 614481 w 1640906"/>
                <a:gd name="connsiteY16" fmla="*/ 1054365 h 1297256"/>
                <a:gd name="connsiteX17" fmla="*/ 604956 w 1640906"/>
                <a:gd name="connsiteY17" fmla="*/ 1047221 h 1297256"/>
                <a:gd name="connsiteX18" fmla="*/ 597813 w 1640906"/>
                <a:gd name="connsiteY18" fmla="*/ 1037696 h 1297256"/>
                <a:gd name="connsiteX19" fmla="*/ 574000 w 1640906"/>
                <a:gd name="connsiteY19" fmla="*/ 1030553 h 1297256"/>
                <a:gd name="connsiteX20" fmla="*/ 557331 w 1640906"/>
                <a:gd name="connsiteY20" fmla="*/ 1025790 h 1297256"/>
                <a:gd name="connsiteX21" fmla="*/ 543044 w 1640906"/>
                <a:gd name="connsiteY21" fmla="*/ 1028171 h 1297256"/>
                <a:gd name="connsiteX22" fmla="*/ 540663 w 1640906"/>
                <a:gd name="connsiteY22" fmla="*/ 1016265 h 1297256"/>
                <a:gd name="connsiteX23" fmla="*/ 528756 w 1640906"/>
                <a:gd name="connsiteY23" fmla="*/ 1004359 h 1297256"/>
                <a:gd name="connsiteX24" fmla="*/ 497800 w 1640906"/>
                <a:gd name="connsiteY24" fmla="*/ 975784 h 1297256"/>
                <a:gd name="connsiteX25" fmla="*/ 473988 w 1640906"/>
                <a:gd name="connsiteY25" fmla="*/ 968640 h 1297256"/>
                <a:gd name="connsiteX26" fmla="*/ 466844 w 1640906"/>
                <a:gd name="connsiteY26" fmla="*/ 968640 h 1297256"/>
                <a:gd name="connsiteX27" fmla="*/ 466844 w 1640906"/>
                <a:gd name="connsiteY27" fmla="*/ 975784 h 1297256"/>
                <a:gd name="connsiteX28" fmla="*/ 471606 w 1640906"/>
                <a:gd name="connsiteY28" fmla="*/ 982928 h 1297256"/>
                <a:gd name="connsiteX29" fmla="*/ 462081 w 1640906"/>
                <a:gd name="connsiteY29" fmla="*/ 1001978 h 1297256"/>
                <a:gd name="connsiteX30" fmla="*/ 450175 w 1640906"/>
                <a:gd name="connsiteY30" fmla="*/ 1009121 h 1297256"/>
                <a:gd name="connsiteX31" fmla="*/ 421600 w 1640906"/>
                <a:gd name="connsiteY31" fmla="*/ 1013884 h 1297256"/>
                <a:gd name="connsiteX32" fmla="*/ 402550 w 1640906"/>
                <a:gd name="connsiteY32" fmla="*/ 1016265 h 1297256"/>
                <a:gd name="connsiteX33" fmla="*/ 381119 w 1640906"/>
                <a:gd name="connsiteY33" fmla="*/ 1035315 h 1297256"/>
                <a:gd name="connsiteX34" fmla="*/ 376356 w 1640906"/>
                <a:gd name="connsiteY34" fmla="*/ 1040078 h 1297256"/>
                <a:gd name="connsiteX35" fmla="*/ 338256 w 1640906"/>
                <a:gd name="connsiteY35" fmla="*/ 1025790 h 1297256"/>
                <a:gd name="connsiteX36" fmla="*/ 321588 w 1640906"/>
                <a:gd name="connsiteY36" fmla="*/ 1044840 h 1297256"/>
                <a:gd name="connsiteX37" fmla="*/ 316825 w 1640906"/>
                <a:gd name="connsiteY37" fmla="*/ 1047221 h 1297256"/>
                <a:gd name="connsiteX38" fmla="*/ 293013 w 1640906"/>
                <a:gd name="connsiteY38" fmla="*/ 1037696 h 1297256"/>
                <a:gd name="connsiteX39" fmla="*/ 281106 w 1640906"/>
                <a:gd name="connsiteY39" fmla="*/ 1037696 h 1297256"/>
                <a:gd name="connsiteX40" fmla="*/ 273963 w 1640906"/>
                <a:gd name="connsiteY40" fmla="*/ 1030553 h 1297256"/>
                <a:gd name="connsiteX41" fmla="*/ 264438 w 1640906"/>
                <a:gd name="connsiteY41" fmla="*/ 1040078 h 1297256"/>
                <a:gd name="connsiteX42" fmla="*/ 257294 w 1640906"/>
                <a:gd name="connsiteY42" fmla="*/ 1051984 h 1297256"/>
                <a:gd name="connsiteX43" fmla="*/ 250150 w 1640906"/>
                <a:gd name="connsiteY43" fmla="*/ 1066271 h 1297256"/>
                <a:gd name="connsiteX44" fmla="*/ 200144 w 1640906"/>
                <a:gd name="connsiteY44" fmla="*/ 1068653 h 1297256"/>
                <a:gd name="connsiteX45" fmla="*/ 181094 w 1640906"/>
                <a:gd name="connsiteY45" fmla="*/ 1059128 h 1297256"/>
                <a:gd name="connsiteX46" fmla="*/ 178713 w 1640906"/>
                <a:gd name="connsiteY46" fmla="*/ 1042459 h 1297256"/>
                <a:gd name="connsiteX47" fmla="*/ 169188 w 1640906"/>
                <a:gd name="connsiteY47" fmla="*/ 1030553 h 1297256"/>
                <a:gd name="connsiteX48" fmla="*/ 162044 w 1640906"/>
                <a:gd name="connsiteY48" fmla="*/ 1021028 h 1297256"/>
                <a:gd name="connsiteX49" fmla="*/ 157281 w 1640906"/>
                <a:gd name="connsiteY49" fmla="*/ 1011503 h 1297256"/>
                <a:gd name="connsiteX50" fmla="*/ 157281 w 1640906"/>
                <a:gd name="connsiteY50" fmla="*/ 1004359 h 1297256"/>
                <a:gd name="connsiteX51" fmla="*/ 166806 w 1640906"/>
                <a:gd name="connsiteY51" fmla="*/ 966259 h 1297256"/>
                <a:gd name="connsiteX52" fmla="*/ 171569 w 1640906"/>
                <a:gd name="connsiteY52" fmla="*/ 968640 h 1297256"/>
                <a:gd name="connsiteX53" fmla="*/ 166806 w 1640906"/>
                <a:gd name="connsiteY53" fmla="*/ 956734 h 1297256"/>
                <a:gd name="connsiteX54" fmla="*/ 162044 w 1640906"/>
                <a:gd name="connsiteY54" fmla="*/ 947209 h 1297256"/>
                <a:gd name="connsiteX55" fmla="*/ 152519 w 1640906"/>
                <a:gd name="connsiteY55" fmla="*/ 947209 h 1297256"/>
                <a:gd name="connsiteX56" fmla="*/ 142994 w 1640906"/>
                <a:gd name="connsiteY56" fmla="*/ 947209 h 1297256"/>
                <a:gd name="connsiteX57" fmla="*/ 140613 w 1640906"/>
                <a:gd name="connsiteY57" fmla="*/ 940065 h 1297256"/>
                <a:gd name="connsiteX58" fmla="*/ 140613 w 1640906"/>
                <a:gd name="connsiteY58" fmla="*/ 925778 h 1297256"/>
                <a:gd name="connsiteX59" fmla="*/ 123944 w 1640906"/>
                <a:gd name="connsiteY59" fmla="*/ 887678 h 1297256"/>
                <a:gd name="connsiteX60" fmla="*/ 112038 w 1640906"/>
                <a:gd name="connsiteY60" fmla="*/ 880534 h 1297256"/>
                <a:gd name="connsiteX61" fmla="*/ 102513 w 1640906"/>
                <a:gd name="connsiteY61" fmla="*/ 871009 h 1297256"/>
                <a:gd name="connsiteX62" fmla="*/ 97750 w 1640906"/>
                <a:gd name="connsiteY62" fmla="*/ 856721 h 1297256"/>
                <a:gd name="connsiteX63" fmla="*/ 100131 w 1640906"/>
                <a:gd name="connsiteY63" fmla="*/ 835290 h 1297256"/>
                <a:gd name="connsiteX64" fmla="*/ 104894 w 1640906"/>
                <a:gd name="connsiteY64" fmla="*/ 825765 h 1297256"/>
                <a:gd name="connsiteX65" fmla="*/ 116800 w 1640906"/>
                <a:gd name="connsiteY65" fmla="*/ 799571 h 1297256"/>
                <a:gd name="connsiteX66" fmla="*/ 119181 w 1640906"/>
                <a:gd name="connsiteY66" fmla="*/ 785284 h 1297256"/>
                <a:gd name="connsiteX67" fmla="*/ 114419 w 1640906"/>
                <a:gd name="connsiteY67" fmla="*/ 775759 h 1297256"/>
                <a:gd name="connsiteX68" fmla="*/ 104894 w 1640906"/>
                <a:gd name="connsiteY68" fmla="*/ 759090 h 1297256"/>
                <a:gd name="connsiteX69" fmla="*/ 104894 w 1640906"/>
                <a:gd name="connsiteY69" fmla="*/ 744803 h 1297256"/>
                <a:gd name="connsiteX70" fmla="*/ 119181 w 1640906"/>
                <a:gd name="connsiteY70" fmla="*/ 720990 h 1297256"/>
                <a:gd name="connsiteX71" fmla="*/ 116800 w 1640906"/>
                <a:gd name="connsiteY71" fmla="*/ 706703 h 1297256"/>
                <a:gd name="connsiteX72" fmla="*/ 114419 w 1640906"/>
                <a:gd name="connsiteY72" fmla="*/ 661459 h 1297256"/>
                <a:gd name="connsiteX73" fmla="*/ 126325 w 1640906"/>
                <a:gd name="connsiteY73" fmla="*/ 644790 h 1297256"/>
                <a:gd name="connsiteX74" fmla="*/ 131088 w 1640906"/>
                <a:gd name="connsiteY74" fmla="*/ 606690 h 1297256"/>
                <a:gd name="connsiteX75" fmla="*/ 116800 w 1640906"/>
                <a:gd name="connsiteY75" fmla="*/ 568590 h 1297256"/>
                <a:gd name="connsiteX76" fmla="*/ 95369 w 1640906"/>
                <a:gd name="connsiteY76" fmla="*/ 540015 h 1297256"/>
                <a:gd name="connsiteX77" fmla="*/ 92988 w 1640906"/>
                <a:gd name="connsiteY77" fmla="*/ 520965 h 1297256"/>
                <a:gd name="connsiteX78" fmla="*/ 26313 w 1640906"/>
                <a:gd name="connsiteY78" fmla="*/ 442384 h 1297256"/>
                <a:gd name="connsiteX79" fmla="*/ 21550 w 1640906"/>
                <a:gd name="connsiteY79" fmla="*/ 428096 h 1297256"/>
                <a:gd name="connsiteX80" fmla="*/ 21550 w 1640906"/>
                <a:gd name="connsiteY80" fmla="*/ 413809 h 1297256"/>
                <a:gd name="connsiteX81" fmla="*/ 119 w 1640906"/>
                <a:gd name="connsiteY81" fmla="*/ 406665 h 1297256"/>
                <a:gd name="connsiteX82" fmla="*/ 14406 w 1640906"/>
                <a:gd name="connsiteY82" fmla="*/ 359040 h 1297256"/>
                <a:gd name="connsiteX83" fmla="*/ 45363 w 1640906"/>
                <a:gd name="connsiteY83" fmla="*/ 332846 h 1297256"/>
                <a:gd name="connsiteX84" fmla="*/ 59650 w 1640906"/>
                <a:gd name="connsiteY84" fmla="*/ 313796 h 1297256"/>
                <a:gd name="connsiteX85" fmla="*/ 71556 w 1640906"/>
                <a:gd name="connsiteY85" fmla="*/ 287603 h 1297256"/>
                <a:gd name="connsiteX86" fmla="*/ 66794 w 1640906"/>
                <a:gd name="connsiteY86" fmla="*/ 259028 h 1297256"/>
                <a:gd name="connsiteX87" fmla="*/ 76319 w 1640906"/>
                <a:gd name="connsiteY87" fmla="*/ 232834 h 1297256"/>
                <a:gd name="connsiteX88" fmla="*/ 92988 w 1640906"/>
                <a:gd name="connsiteY88" fmla="*/ 218546 h 1297256"/>
                <a:gd name="connsiteX89" fmla="*/ 128706 w 1640906"/>
                <a:gd name="connsiteY89" fmla="*/ 197115 h 1297256"/>
                <a:gd name="connsiteX90" fmla="*/ 133469 w 1640906"/>
                <a:gd name="connsiteY90" fmla="*/ 178065 h 1297256"/>
                <a:gd name="connsiteX91" fmla="*/ 135850 w 1640906"/>
                <a:gd name="connsiteY91" fmla="*/ 161396 h 1297256"/>
                <a:gd name="connsiteX92" fmla="*/ 171569 w 1640906"/>
                <a:gd name="connsiteY92" fmla="*/ 147109 h 1297256"/>
                <a:gd name="connsiteX93" fmla="*/ 176331 w 1640906"/>
                <a:gd name="connsiteY93" fmla="*/ 130440 h 1297256"/>
                <a:gd name="connsiteX94" fmla="*/ 173950 w 1640906"/>
                <a:gd name="connsiteY94" fmla="*/ 109009 h 1297256"/>
                <a:gd name="connsiteX95" fmla="*/ 193000 w 1640906"/>
                <a:gd name="connsiteY95" fmla="*/ 85196 h 1297256"/>
                <a:gd name="connsiteX96" fmla="*/ 221575 w 1640906"/>
                <a:gd name="connsiteY96" fmla="*/ 49478 h 1297256"/>
                <a:gd name="connsiteX97" fmla="*/ 254913 w 1640906"/>
                <a:gd name="connsiteY97" fmla="*/ 30428 h 1297256"/>
                <a:gd name="connsiteX98" fmla="*/ 262056 w 1640906"/>
                <a:gd name="connsiteY98" fmla="*/ 30428 h 1297256"/>
                <a:gd name="connsiteX99" fmla="*/ 276344 w 1640906"/>
                <a:gd name="connsiteY99" fmla="*/ 39953 h 1297256"/>
                <a:gd name="connsiteX100" fmla="*/ 271581 w 1640906"/>
                <a:gd name="connsiteY100" fmla="*/ 63765 h 1297256"/>
                <a:gd name="connsiteX101" fmla="*/ 276344 w 1640906"/>
                <a:gd name="connsiteY101" fmla="*/ 68528 h 1297256"/>
                <a:gd name="connsiteX102" fmla="*/ 300156 w 1640906"/>
                <a:gd name="connsiteY102" fmla="*/ 61384 h 1297256"/>
                <a:gd name="connsiteX103" fmla="*/ 340638 w 1640906"/>
                <a:gd name="connsiteY103" fmla="*/ 30428 h 1297256"/>
                <a:gd name="connsiteX104" fmla="*/ 352544 w 1640906"/>
                <a:gd name="connsiteY104" fmla="*/ 20903 h 1297256"/>
                <a:gd name="connsiteX105" fmla="*/ 383500 w 1640906"/>
                <a:gd name="connsiteY105" fmla="*/ 1853 h 1297256"/>
                <a:gd name="connsiteX106" fmla="*/ 421600 w 1640906"/>
                <a:gd name="connsiteY106" fmla="*/ 4234 h 1297256"/>
                <a:gd name="connsiteX107" fmla="*/ 414456 w 1640906"/>
                <a:gd name="connsiteY107" fmla="*/ 32809 h 1297256"/>
                <a:gd name="connsiteX108" fmla="*/ 402550 w 1640906"/>
                <a:gd name="connsiteY108" fmla="*/ 54240 h 1297256"/>
                <a:gd name="connsiteX109" fmla="*/ 409694 w 1640906"/>
                <a:gd name="connsiteY109" fmla="*/ 87578 h 1297256"/>
                <a:gd name="connsiteX110" fmla="*/ 409694 w 1640906"/>
                <a:gd name="connsiteY110" fmla="*/ 125678 h 1297256"/>
                <a:gd name="connsiteX111" fmla="*/ 390644 w 1640906"/>
                <a:gd name="connsiteY111" fmla="*/ 154253 h 1297256"/>
                <a:gd name="connsiteX112" fmla="*/ 373975 w 1640906"/>
                <a:gd name="connsiteY112" fmla="*/ 168540 h 1297256"/>
                <a:gd name="connsiteX113" fmla="*/ 369213 w 1640906"/>
                <a:gd name="connsiteY113" fmla="*/ 168540 h 1297256"/>
                <a:gd name="connsiteX114" fmla="*/ 376356 w 1640906"/>
                <a:gd name="connsiteY114" fmla="*/ 189971 h 1297256"/>
                <a:gd name="connsiteX115" fmla="*/ 395406 w 1640906"/>
                <a:gd name="connsiteY115" fmla="*/ 211403 h 1297256"/>
                <a:gd name="connsiteX116" fmla="*/ 412075 w 1640906"/>
                <a:gd name="connsiteY116" fmla="*/ 239978 h 1297256"/>
                <a:gd name="connsiteX117" fmla="*/ 426363 w 1640906"/>
                <a:gd name="connsiteY117" fmla="*/ 251884 h 1297256"/>
                <a:gd name="connsiteX118" fmla="*/ 478750 w 1640906"/>
                <a:gd name="connsiteY118" fmla="*/ 249503 h 1297256"/>
                <a:gd name="connsiteX119" fmla="*/ 495419 w 1640906"/>
                <a:gd name="connsiteY119" fmla="*/ 256646 h 1297256"/>
                <a:gd name="connsiteX120" fmla="*/ 509706 w 1640906"/>
                <a:gd name="connsiteY120" fmla="*/ 263790 h 1297256"/>
                <a:gd name="connsiteX121" fmla="*/ 528756 w 1640906"/>
                <a:gd name="connsiteY121" fmla="*/ 266171 h 1297256"/>
                <a:gd name="connsiteX122" fmla="*/ 543044 w 1640906"/>
                <a:gd name="connsiteY122" fmla="*/ 251884 h 1297256"/>
                <a:gd name="connsiteX123" fmla="*/ 562094 w 1640906"/>
                <a:gd name="connsiteY123" fmla="*/ 268553 h 1297256"/>
                <a:gd name="connsiteX124" fmla="*/ 607338 w 1640906"/>
                <a:gd name="connsiteY124" fmla="*/ 313796 h 1297256"/>
                <a:gd name="connsiteX125" fmla="*/ 583525 w 1640906"/>
                <a:gd name="connsiteY125" fmla="*/ 337609 h 1297256"/>
                <a:gd name="connsiteX126" fmla="*/ 583525 w 1640906"/>
                <a:gd name="connsiteY126" fmla="*/ 363803 h 1297256"/>
                <a:gd name="connsiteX127" fmla="*/ 600194 w 1640906"/>
                <a:gd name="connsiteY127" fmla="*/ 373328 h 1297256"/>
                <a:gd name="connsiteX128" fmla="*/ 633531 w 1640906"/>
                <a:gd name="connsiteY128" fmla="*/ 385234 h 1297256"/>
                <a:gd name="connsiteX129" fmla="*/ 652581 w 1640906"/>
                <a:gd name="connsiteY129" fmla="*/ 380471 h 1297256"/>
                <a:gd name="connsiteX130" fmla="*/ 671631 w 1640906"/>
                <a:gd name="connsiteY130" fmla="*/ 363803 h 1297256"/>
                <a:gd name="connsiteX131" fmla="*/ 690681 w 1640906"/>
                <a:gd name="connsiteY131" fmla="*/ 389996 h 1297256"/>
                <a:gd name="connsiteX132" fmla="*/ 702588 w 1640906"/>
                <a:gd name="connsiteY132" fmla="*/ 387615 h 1297256"/>
                <a:gd name="connsiteX133" fmla="*/ 716875 w 1640906"/>
                <a:gd name="connsiteY133" fmla="*/ 368565 h 1297256"/>
                <a:gd name="connsiteX134" fmla="*/ 764500 w 1640906"/>
                <a:gd name="connsiteY134" fmla="*/ 389996 h 1297256"/>
                <a:gd name="connsiteX135" fmla="*/ 790694 w 1640906"/>
                <a:gd name="connsiteY135" fmla="*/ 437621 h 1297256"/>
                <a:gd name="connsiteX136" fmla="*/ 783550 w 1640906"/>
                <a:gd name="connsiteY136" fmla="*/ 497153 h 1297256"/>
                <a:gd name="connsiteX137" fmla="*/ 797838 w 1640906"/>
                <a:gd name="connsiteY137" fmla="*/ 518584 h 1297256"/>
                <a:gd name="connsiteX138" fmla="*/ 824031 w 1640906"/>
                <a:gd name="connsiteY138" fmla="*/ 540015 h 1297256"/>
                <a:gd name="connsiteX139" fmla="*/ 812125 w 1640906"/>
                <a:gd name="connsiteY139" fmla="*/ 566209 h 1297256"/>
                <a:gd name="connsiteX140" fmla="*/ 809744 w 1640906"/>
                <a:gd name="connsiteY140" fmla="*/ 582878 h 1297256"/>
                <a:gd name="connsiteX141" fmla="*/ 816888 w 1640906"/>
                <a:gd name="connsiteY141" fmla="*/ 609071 h 1297256"/>
                <a:gd name="connsiteX142" fmla="*/ 902613 w 1640906"/>
                <a:gd name="connsiteY142" fmla="*/ 606690 h 1297256"/>
                <a:gd name="connsiteX143" fmla="*/ 919281 w 1640906"/>
                <a:gd name="connsiteY143" fmla="*/ 640028 h 1297256"/>
                <a:gd name="connsiteX144" fmla="*/ 919281 w 1640906"/>
                <a:gd name="connsiteY144" fmla="*/ 649553 h 1297256"/>
                <a:gd name="connsiteX145" fmla="*/ 957381 w 1640906"/>
                <a:gd name="connsiteY145" fmla="*/ 656696 h 1297256"/>
                <a:gd name="connsiteX146" fmla="*/ 974050 w 1640906"/>
                <a:gd name="connsiteY146" fmla="*/ 685271 h 1297256"/>
                <a:gd name="connsiteX147" fmla="*/ 978813 w 1640906"/>
                <a:gd name="connsiteY147" fmla="*/ 694796 h 1297256"/>
                <a:gd name="connsiteX148" fmla="*/ 1028819 w 1640906"/>
                <a:gd name="connsiteY148" fmla="*/ 682890 h 1297256"/>
                <a:gd name="connsiteX149" fmla="*/ 1050250 w 1640906"/>
                <a:gd name="connsiteY149" fmla="*/ 706703 h 1297256"/>
                <a:gd name="connsiteX150" fmla="*/ 1059775 w 1640906"/>
                <a:gd name="connsiteY150" fmla="*/ 723371 h 1297256"/>
                <a:gd name="connsiteX151" fmla="*/ 1095494 w 1640906"/>
                <a:gd name="connsiteY151" fmla="*/ 723371 h 1297256"/>
                <a:gd name="connsiteX152" fmla="*/ 1121688 w 1640906"/>
                <a:gd name="connsiteY152" fmla="*/ 742421 h 1297256"/>
                <a:gd name="connsiteX153" fmla="*/ 1121688 w 1640906"/>
                <a:gd name="connsiteY153" fmla="*/ 768615 h 1297256"/>
                <a:gd name="connsiteX154" fmla="*/ 1128831 w 1640906"/>
                <a:gd name="connsiteY154" fmla="*/ 782903 h 1297256"/>
                <a:gd name="connsiteX155" fmla="*/ 1159788 w 1640906"/>
                <a:gd name="connsiteY155" fmla="*/ 818621 h 1297256"/>
                <a:gd name="connsiteX156" fmla="*/ 1202650 w 1640906"/>
                <a:gd name="connsiteY156" fmla="*/ 825765 h 1297256"/>
                <a:gd name="connsiteX157" fmla="*/ 1257419 w 1640906"/>
                <a:gd name="connsiteY157" fmla="*/ 832909 h 1297256"/>
                <a:gd name="connsiteX158" fmla="*/ 1290756 w 1640906"/>
                <a:gd name="connsiteY158" fmla="*/ 825765 h 1297256"/>
                <a:gd name="connsiteX159" fmla="*/ 1312188 w 1640906"/>
                <a:gd name="connsiteY159" fmla="*/ 804334 h 1297256"/>
                <a:gd name="connsiteX160" fmla="*/ 1362194 w 1640906"/>
                <a:gd name="connsiteY160" fmla="*/ 775759 h 1297256"/>
                <a:gd name="connsiteX161" fmla="*/ 1381244 w 1640906"/>
                <a:gd name="connsiteY161" fmla="*/ 811478 h 1297256"/>
                <a:gd name="connsiteX162" fmla="*/ 1386006 w 1640906"/>
                <a:gd name="connsiteY162" fmla="*/ 840053 h 1297256"/>
                <a:gd name="connsiteX163" fmla="*/ 1402675 w 1640906"/>
                <a:gd name="connsiteY163" fmla="*/ 861484 h 1297256"/>
                <a:gd name="connsiteX164" fmla="*/ 1436013 w 1640906"/>
                <a:gd name="connsiteY164" fmla="*/ 849578 h 1297256"/>
                <a:gd name="connsiteX165" fmla="*/ 1464588 w 1640906"/>
                <a:gd name="connsiteY165" fmla="*/ 854340 h 1297256"/>
                <a:gd name="connsiteX166" fmla="*/ 1481256 w 1640906"/>
                <a:gd name="connsiteY166" fmla="*/ 904346 h 1297256"/>
                <a:gd name="connsiteX167" fmla="*/ 1488400 w 1640906"/>
                <a:gd name="connsiteY167" fmla="*/ 904346 h 1297256"/>
                <a:gd name="connsiteX168" fmla="*/ 1536025 w 1640906"/>
                <a:gd name="connsiteY168" fmla="*/ 906728 h 1297256"/>
                <a:gd name="connsiteX169" fmla="*/ 1550313 w 1640906"/>
                <a:gd name="connsiteY169" fmla="*/ 925778 h 1297256"/>
                <a:gd name="connsiteX170" fmla="*/ 1562219 w 1640906"/>
                <a:gd name="connsiteY170" fmla="*/ 949590 h 1297256"/>
                <a:gd name="connsiteX171" fmla="*/ 1566981 w 1640906"/>
                <a:gd name="connsiteY171" fmla="*/ 980546 h 1297256"/>
                <a:gd name="connsiteX172" fmla="*/ 1559838 w 1640906"/>
                <a:gd name="connsiteY172" fmla="*/ 997215 h 1297256"/>
                <a:gd name="connsiteX173" fmla="*/ 1569363 w 1640906"/>
                <a:gd name="connsiteY173" fmla="*/ 1013884 h 1297256"/>
                <a:gd name="connsiteX174" fmla="*/ 1609844 w 1640906"/>
                <a:gd name="connsiteY174" fmla="*/ 1037696 h 1297256"/>
                <a:gd name="connsiteX175" fmla="*/ 1621750 w 1640906"/>
                <a:gd name="connsiteY175" fmla="*/ 1051984 h 1297256"/>
                <a:gd name="connsiteX176" fmla="*/ 1640800 w 1640906"/>
                <a:gd name="connsiteY176" fmla="*/ 1066271 h 1297256"/>
                <a:gd name="connsiteX177" fmla="*/ 1628894 w 1640906"/>
                <a:gd name="connsiteY177" fmla="*/ 1087703 h 1297256"/>
                <a:gd name="connsiteX178" fmla="*/ 1616988 w 1640906"/>
                <a:gd name="connsiteY178" fmla="*/ 1104371 h 1297256"/>
                <a:gd name="connsiteX179" fmla="*/ 1583650 w 1640906"/>
                <a:gd name="connsiteY179" fmla="*/ 1111515 h 1297256"/>
                <a:gd name="connsiteX180" fmla="*/ 1559838 w 1640906"/>
                <a:gd name="connsiteY180" fmla="*/ 1125803 h 1297256"/>
                <a:gd name="connsiteX181" fmla="*/ 1545550 w 1640906"/>
                <a:gd name="connsiteY181" fmla="*/ 1132946 h 1297256"/>
                <a:gd name="connsiteX182" fmla="*/ 1524119 w 1640906"/>
                <a:gd name="connsiteY182" fmla="*/ 1140090 h 1297256"/>
                <a:gd name="connsiteX183" fmla="*/ 1507450 w 1640906"/>
                <a:gd name="connsiteY183" fmla="*/ 1147234 h 1297256"/>
                <a:gd name="connsiteX184" fmla="*/ 1495544 w 1640906"/>
                <a:gd name="connsiteY184" fmla="*/ 1137709 h 1297256"/>
                <a:gd name="connsiteX185" fmla="*/ 1471731 w 1640906"/>
                <a:gd name="connsiteY185" fmla="*/ 1111515 h 1297256"/>
                <a:gd name="connsiteX186" fmla="*/ 1443156 w 1640906"/>
                <a:gd name="connsiteY186" fmla="*/ 1104371 h 1297256"/>
                <a:gd name="connsiteX187" fmla="*/ 1426488 w 1640906"/>
                <a:gd name="connsiteY187" fmla="*/ 1116278 h 1297256"/>
                <a:gd name="connsiteX188" fmla="*/ 1405056 w 1640906"/>
                <a:gd name="connsiteY188" fmla="*/ 1118659 h 1297256"/>
                <a:gd name="connsiteX189" fmla="*/ 1393150 w 1640906"/>
                <a:gd name="connsiteY189" fmla="*/ 1130565 h 1297256"/>
                <a:gd name="connsiteX190" fmla="*/ 1383625 w 1640906"/>
                <a:gd name="connsiteY190" fmla="*/ 1154378 h 1297256"/>
                <a:gd name="connsiteX191" fmla="*/ 1378863 w 1640906"/>
                <a:gd name="connsiteY191" fmla="*/ 1168665 h 1297256"/>
                <a:gd name="connsiteX192" fmla="*/ 1340763 w 1640906"/>
                <a:gd name="connsiteY192" fmla="*/ 1144853 h 1297256"/>
                <a:gd name="connsiteX193" fmla="*/ 1328856 w 1640906"/>
                <a:gd name="connsiteY193" fmla="*/ 1132946 h 1297256"/>
                <a:gd name="connsiteX194" fmla="*/ 1300281 w 1640906"/>
                <a:gd name="connsiteY194" fmla="*/ 1144853 h 1297256"/>
                <a:gd name="connsiteX195" fmla="*/ 1276469 w 1640906"/>
                <a:gd name="connsiteY195" fmla="*/ 1111515 h 1297256"/>
                <a:gd name="connsiteX196" fmla="*/ 1269325 w 1640906"/>
                <a:gd name="connsiteY196" fmla="*/ 1101990 h 1297256"/>
                <a:gd name="connsiteX197" fmla="*/ 1231225 w 1640906"/>
                <a:gd name="connsiteY197" fmla="*/ 1106753 h 1297256"/>
                <a:gd name="connsiteX198" fmla="*/ 1197888 w 1640906"/>
                <a:gd name="connsiteY198" fmla="*/ 1104371 h 1297256"/>
                <a:gd name="connsiteX199" fmla="*/ 1181219 w 1640906"/>
                <a:gd name="connsiteY199" fmla="*/ 1097228 h 1297256"/>
                <a:gd name="connsiteX200" fmla="*/ 1159788 w 1640906"/>
                <a:gd name="connsiteY200" fmla="*/ 1075796 h 1297256"/>
                <a:gd name="connsiteX201" fmla="*/ 1121688 w 1640906"/>
                <a:gd name="connsiteY201" fmla="*/ 1075796 h 1297256"/>
                <a:gd name="connsiteX202" fmla="*/ 1085969 w 1640906"/>
                <a:gd name="connsiteY202" fmla="*/ 1059128 h 1297256"/>
                <a:gd name="connsiteX203" fmla="*/ 1076444 w 1640906"/>
                <a:gd name="connsiteY203" fmla="*/ 1051984 h 1297256"/>
                <a:gd name="connsiteX204" fmla="*/ 1024056 w 1640906"/>
                <a:gd name="connsiteY204" fmla="*/ 1049603 h 1297256"/>
                <a:gd name="connsiteX205" fmla="*/ 974050 w 1640906"/>
                <a:gd name="connsiteY205" fmla="*/ 1140090 h 1297256"/>
                <a:gd name="connsiteX206" fmla="*/ 964525 w 1640906"/>
                <a:gd name="connsiteY206" fmla="*/ 1161521 h 1297256"/>
                <a:gd name="connsiteX207" fmla="*/ 969288 w 1640906"/>
                <a:gd name="connsiteY207" fmla="*/ 1199621 h 1297256"/>
                <a:gd name="connsiteX208" fmla="*/ 916900 w 1640906"/>
                <a:gd name="connsiteY208" fmla="*/ 1199621 h 1297256"/>
                <a:gd name="connsiteX209" fmla="*/ 890706 w 1640906"/>
                <a:gd name="connsiteY209" fmla="*/ 1221053 h 1297256"/>
                <a:gd name="connsiteX210" fmla="*/ 866894 w 1640906"/>
                <a:gd name="connsiteY210" fmla="*/ 1235340 h 1297256"/>
                <a:gd name="connsiteX211" fmla="*/ 859750 w 1640906"/>
                <a:gd name="connsiteY211" fmla="*/ 1259153 h 1297256"/>
                <a:gd name="connsiteX212" fmla="*/ 804981 w 1640906"/>
                <a:gd name="connsiteY212" fmla="*/ 1297253 h 129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</a:cxnLst>
              <a:rect l="l" t="t" r="r" b="b"/>
              <a:pathLst>
                <a:path w="1640906" h="1297256">
                  <a:moveTo>
                    <a:pt x="804981" y="1297253"/>
                  </a:moveTo>
                  <a:cubicBezTo>
                    <a:pt x="789503" y="1297650"/>
                    <a:pt x="777200" y="1266693"/>
                    <a:pt x="766881" y="1261534"/>
                  </a:cubicBezTo>
                  <a:cubicBezTo>
                    <a:pt x="756562" y="1256375"/>
                    <a:pt x="749419" y="1267883"/>
                    <a:pt x="743069" y="1266296"/>
                  </a:cubicBezTo>
                  <a:cubicBezTo>
                    <a:pt x="736719" y="1264708"/>
                    <a:pt x="732353" y="1256374"/>
                    <a:pt x="728781" y="1252009"/>
                  </a:cubicBezTo>
                  <a:cubicBezTo>
                    <a:pt x="725209" y="1247644"/>
                    <a:pt x="724019" y="1242484"/>
                    <a:pt x="721638" y="1240103"/>
                  </a:cubicBezTo>
                  <a:cubicBezTo>
                    <a:pt x="719257" y="1237722"/>
                    <a:pt x="716875" y="1238118"/>
                    <a:pt x="714494" y="1237721"/>
                  </a:cubicBezTo>
                  <a:cubicBezTo>
                    <a:pt x="712113" y="1237324"/>
                    <a:pt x="710525" y="1239308"/>
                    <a:pt x="707350" y="1237721"/>
                  </a:cubicBezTo>
                  <a:cubicBezTo>
                    <a:pt x="704175" y="1236134"/>
                    <a:pt x="699413" y="1231768"/>
                    <a:pt x="695444" y="1228196"/>
                  </a:cubicBezTo>
                  <a:cubicBezTo>
                    <a:pt x="691475" y="1224624"/>
                    <a:pt x="685919" y="1219068"/>
                    <a:pt x="683538" y="1216290"/>
                  </a:cubicBezTo>
                  <a:cubicBezTo>
                    <a:pt x="681157" y="1213512"/>
                    <a:pt x="681156" y="1216687"/>
                    <a:pt x="681156" y="1211528"/>
                  </a:cubicBezTo>
                  <a:cubicBezTo>
                    <a:pt x="681156" y="1206369"/>
                    <a:pt x="686713" y="1190096"/>
                    <a:pt x="683538" y="1185334"/>
                  </a:cubicBezTo>
                  <a:cubicBezTo>
                    <a:pt x="680363" y="1180572"/>
                    <a:pt x="666868" y="1187715"/>
                    <a:pt x="662106" y="1182953"/>
                  </a:cubicBezTo>
                  <a:cubicBezTo>
                    <a:pt x="657344" y="1178191"/>
                    <a:pt x="657344" y="1168268"/>
                    <a:pt x="654963" y="1156759"/>
                  </a:cubicBezTo>
                  <a:cubicBezTo>
                    <a:pt x="652582" y="1145250"/>
                    <a:pt x="651788" y="1125008"/>
                    <a:pt x="647819" y="1113896"/>
                  </a:cubicBezTo>
                  <a:cubicBezTo>
                    <a:pt x="643850" y="1102784"/>
                    <a:pt x="635516" y="1097624"/>
                    <a:pt x="631150" y="1090084"/>
                  </a:cubicBezTo>
                  <a:cubicBezTo>
                    <a:pt x="626784" y="1082543"/>
                    <a:pt x="624403" y="1074606"/>
                    <a:pt x="621625" y="1068653"/>
                  </a:cubicBezTo>
                  <a:cubicBezTo>
                    <a:pt x="618847" y="1062700"/>
                    <a:pt x="617259" y="1057937"/>
                    <a:pt x="614481" y="1054365"/>
                  </a:cubicBezTo>
                  <a:cubicBezTo>
                    <a:pt x="611703" y="1050793"/>
                    <a:pt x="607734" y="1049999"/>
                    <a:pt x="604956" y="1047221"/>
                  </a:cubicBezTo>
                  <a:cubicBezTo>
                    <a:pt x="602178" y="1044443"/>
                    <a:pt x="602972" y="1040474"/>
                    <a:pt x="597813" y="1037696"/>
                  </a:cubicBezTo>
                  <a:cubicBezTo>
                    <a:pt x="592654" y="1034918"/>
                    <a:pt x="574000" y="1030553"/>
                    <a:pt x="574000" y="1030553"/>
                  </a:cubicBezTo>
                  <a:cubicBezTo>
                    <a:pt x="567253" y="1028569"/>
                    <a:pt x="562490" y="1026187"/>
                    <a:pt x="557331" y="1025790"/>
                  </a:cubicBezTo>
                  <a:cubicBezTo>
                    <a:pt x="552172" y="1025393"/>
                    <a:pt x="545822" y="1029758"/>
                    <a:pt x="543044" y="1028171"/>
                  </a:cubicBezTo>
                  <a:cubicBezTo>
                    <a:pt x="540266" y="1026584"/>
                    <a:pt x="543044" y="1020234"/>
                    <a:pt x="540663" y="1016265"/>
                  </a:cubicBezTo>
                  <a:cubicBezTo>
                    <a:pt x="538282" y="1012296"/>
                    <a:pt x="535900" y="1011106"/>
                    <a:pt x="528756" y="1004359"/>
                  </a:cubicBezTo>
                  <a:cubicBezTo>
                    <a:pt x="521612" y="997612"/>
                    <a:pt x="506928" y="981737"/>
                    <a:pt x="497800" y="975784"/>
                  </a:cubicBezTo>
                  <a:cubicBezTo>
                    <a:pt x="488672" y="969831"/>
                    <a:pt x="479147" y="969831"/>
                    <a:pt x="473988" y="968640"/>
                  </a:cubicBezTo>
                  <a:cubicBezTo>
                    <a:pt x="468829" y="967449"/>
                    <a:pt x="468035" y="967449"/>
                    <a:pt x="466844" y="968640"/>
                  </a:cubicBezTo>
                  <a:cubicBezTo>
                    <a:pt x="465653" y="969831"/>
                    <a:pt x="466050" y="973403"/>
                    <a:pt x="466844" y="975784"/>
                  </a:cubicBezTo>
                  <a:cubicBezTo>
                    <a:pt x="467638" y="978165"/>
                    <a:pt x="472400" y="978562"/>
                    <a:pt x="471606" y="982928"/>
                  </a:cubicBezTo>
                  <a:cubicBezTo>
                    <a:pt x="470812" y="987294"/>
                    <a:pt x="465653" y="997613"/>
                    <a:pt x="462081" y="1001978"/>
                  </a:cubicBezTo>
                  <a:cubicBezTo>
                    <a:pt x="458509" y="1006343"/>
                    <a:pt x="456922" y="1007137"/>
                    <a:pt x="450175" y="1009121"/>
                  </a:cubicBezTo>
                  <a:cubicBezTo>
                    <a:pt x="443428" y="1011105"/>
                    <a:pt x="429538" y="1012693"/>
                    <a:pt x="421600" y="1013884"/>
                  </a:cubicBezTo>
                  <a:cubicBezTo>
                    <a:pt x="413662" y="1015075"/>
                    <a:pt x="409297" y="1012693"/>
                    <a:pt x="402550" y="1016265"/>
                  </a:cubicBezTo>
                  <a:cubicBezTo>
                    <a:pt x="395803" y="1019837"/>
                    <a:pt x="385485" y="1031346"/>
                    <a:pt x="381119" y="1035315"/>
                  </a:cubicBezTo>
                  <a:cubicBezTo>
                    <a:pt x="376753" y="1039284"/>
                    <a:pt x="383500" y="1041665"/>
                    <a:pt x="376356" y="1040078"/>
                  </a:cubicBezTo>
                  <a:cubicBezTo>
                    <a:pt x="369212" y="1038490"/>
                    <a:pt x="347384" y="1024996"/>
                    <a:pt x="338256" y="1025790"/>
                  </a:cubicBezTo>
                  <a:cubicBezTo>
                    <a:pt x="329128" y="1026584"/>
                    <a:pt x="325160" y="1041268"/>
                    <a:pt x="321588" y="1044840"/>
                  </a:cubicBezTo>
                  <a:cubicBezTo>
                    <a:pt x="318016" y="1048412"/>
                    <a:pt x="321587" y="1048412"/>
                    <a:pt x="316825" y="1047221"/>
                  </a:cubicBezTo>
                  <a:cubicBezTo>
                    <a:pt x="312063" y="1046030"/>
                    <a:pt x="298966" y="1039283"/>
                    <a:pt x="293013" y="1037696"/>
                  </a:cubicBezTo>
                  <a:cubicBezTo>
                    <a:pt x="287060" y="1036108"/>
                    <a:pt x="284281" y="1038886"/>
                    <a:pt x="281106" y="1037696"/>
                  </a:cubicBezTo>
                  <a:cubicBezTo>
                    <a:pt x="277931" y="1036506"/>
                    <a:pt x="276741" y="1030156"/>
                    <a:pt x="273963" y="1030553"/>
                  </a:cubicBezTo>
                  <a:cubicBezTo>
                    <a:pt x="271185" y="1030950"/>
                    <a:pt x="267216" y="1036506"/>
                    <a:pt x="264438" y="1040078"/>
                  </a:cubicBezTo>
                  <a:cubicBezTo>
                    <a:pt x="261660" y="1043650"/>
                    <a:pt x="259675" y="1047619"/>
                    <a:pt x="257294" y="1051984"/>
                  </a:cubicBezTo>
                  <a:cubicBezTo>
                    <a:pt x="254913" y="1056349"/>
                    <a:pt x="259675" y="1063493"/>
                    <a:pt x="250150" y="1066271"/>
                  </a:cubicBezTo>
                  <a:cubicBezTo>
                    <a:pt x="240625" y="1069049"/>
                    <a:pt x="211653" y="1069843"/>
                    <a:pt x="200144" y="1068653"/>
                  </a:cubicBezTo>
                  <a:cubicBezTo>
                    <a:pt x="188635" y="1067463"/>
                    <a:pt x="184666" y="1063493"/>
                    <a:pt x="181094" y="1059128"/>
                  </a:cubicBezTo>
                  <a:cubicBezTo>
                    <a:pt x="177522" y="1054763"/>
                    <a:pt x="180697" y="1047221"/>
                    <a:pt x="178713" y="1042459"/>
                  </a:cubicBezTo>
                  <a:cubicBezTo>
                    <a:pt x="176729" y="1037696"/>
                    <a:pt x="171966" y="1034125"/>
                    <a:pt x="169188" y="1030553"/>
                  </a:cubicBezTo>
                  <a:cubicBezTo>
                    <a:pt x="166410" y="1026981"/>
                    <a:pt x="164028" y="1024203"/>
                    <a:pt x="162044" y="1021028"/>
                  </a:cubicBezTo>
                  <a:cubicBezTo>
                    <a:pt x="160060" y="1017853"/>
                    <a:pt x="158075" y="1014281"/>
                    <a:pt x="157281" y="1011503"/>
                  </a:cubicBezTo>
                  <a:cubicBezTo>
                    <a:pt x="156487" y="1008725"/>
                    <a:pt x="155693" y="1011900"/>
                    <a:pt x="157281" y="1004359"/>
                  </a:cubicBezTo>
                  <a:cubicBezTo>
                    <a:pt x="158869" y="996818"/>
                    <a:pt x="164425" y="972212"/>
                    <a:pt x="166806" y="966259"/>
                  </a:cubicBezTo>
                  <a:cubicBezTo>
                    <a:pt x="169187" y="960306"/>
                    <a:pt x="171569" y="970227"/>
                    <a:pt x="171569" y="968640"/>
                  </a:cubicBezTo>
                  <a:cubicBezTo>
                    <a:pt x="171569" y="967053"/>
                    <a:pt x="168393" y="960306"/>
                    <a:pt x="166806" y="956734"/>
                  </a:cubicBezTo>
                  <a:cubicBezTo>
                    <a:pt x="165218" y="953162"/>
                    <a:pt x="164425" y="948796"/>
                    <a:pt x="162044" y="947209"/>
                  </a:cubicBezTo>
                  <a:cubicBezTo>
                    <a:pt x="159663" y="945621"/>
                    <a:pt x="152519" y="947209"/>
                    <a:pt x="152519" y="947209"/>
                  </a:cubicBezTo>
                  <a:cubicBezTo>
                    <a:pt x="149344" y="947209"/>
                    <a:pt x="144978" y="948400"/>
                    <a:pt x="142994" y="947209"/>
                  </a:cubicBezTo>
                  <a:cubicBezTo>
                    <a:pt x="141010" y="946018"/>
                    <a:pt x="141010" y="943637"/>
                    <a:pt x="140613" y="940065"/>
                  </a:cubicBezTo>
                  <a:cubicBezTo>
                    <a:pt x="140216" y="936493"/>
                    <a:pt x="143391" y="934509"/>
                    <a:pt x="140613" y="925778"/>
                  </a:cubicBezTo>
                  <a:cubicBezTo>
                    <a:pt x="137835" y="917047"/>
                    <a:pt x="128706" y="895219"/>
                    <a:pt x="123944" y="887678"/>
                  </a:cubicBezTo>
                  <a:cubicBezTo>
                    <a:pt x="119182" y="880137"/>
                    <a:pt x="115610" y="883312"/>
                    <a:pt x="112038" y="880534"/>
                  </a:cubicBezTo>
                  <a:cubicBezTo>
                    <a:pt x="108466" y="877756"/>
                    <a:pt x="104894" y="874978"/>
                    <a:pt x="102513" y="871009"/>
                  </a:cubicBezTo>
                  <a:cubicBezTo>
                    <a:pt x="100132" y="867040"/>
                    <a:pt x="98147" y="862674"/>
                    <a:pt x="97750" y="856721"/>
                  </a:cubicBezTo>
                  <a:cubicBezTo>
                    <a:pt x="97353" y="850768"/>
                    <a:pt x="98940" y="840449"/>
                    <a:pt x="100131" y="835290"/>
                  </a:cubicBezTo>
                  <a:cubicBezTo>
                    <a:pt x="101322" y="830131"/>
                    <a:pt x="102116" y="831718"/>
                    <a:pt x="104894" y="825765"/>
                  </a:cubicBezTo>
                  <a:cubicBezTo>
                    <a:pt x="107672" y="819812"/>
                    <a:pt x="114419" y="806318"/>
                    <a:pt x="116800" y="799571"/>
                  </a:cubicBezTo>
                  <a:cubicBezTo>
                    <a:pt x="119181" y="792824"/>
                    <a:pt x="119578" y="789253"/>
                    <a:pt x="119181" y="785284"/>
                  </a:cubicBezTo>
                  <a:cubicBezTo>
                    <a:pt x="118784" y="781315"/>
                    <a:pt x="116800" y="780125"/>
                    <a:pt x="114419" y="775759"/>
                  </a:cubicBezTo>
                  <a:cubicBezTo>
                    <a:pt x="112038" y="771393"/>
                    <a:pt x="106481" y="764249"/>
                    <a:pt x="104894" y="759090"/>
                  </a:cubicBezTo>
                  <a:cubicBezTo>
                    <a:pt x="103307" y="753931"/>
                    <a:pt x="102513" y="751153"/>
                    <a:pt x="104894" y="744803"/>
                  </a:cubicBezTo>
                  <a:cubicBezTo>
                    <a:pt x="107275" y="738453"/>
                    <a:pt x="117197" y="727340"/>
                    <a:pt x="119181" y="720990"/>
                  </a:cubicBezTo>
                  <a:cubicBezTo>
                    <a:pt x="121165" y="714640"/>
                    <a:pt x="117594" y="716625"/>
                    <a:pt x="116800" y="706703"/>
                  </a:cubicBezTo>
                  <a:cubicBezTo>
                    <a:pt x="116006" y="696781"/>
                    <a:pt x="112831" y="671778"/>
                    <a:pt x="114419" y="661459"/>
                  </a:cubicBezTo>
                  <a:cubicBezTo>
                    <a:pt x="116006" y="651140"/>
                    <a:pt x="123547" y="653918"/>
                    <a:pt x="126325" y="644790"/>
                  </a:cubicBezTo>
                  <a:cubicBezTo>
                    <a:pt x="129103" y="635662"/>
                    <a:pt x="132675" y="619390"/>
                    <a:pt x="131088" y="606690"/>
                  </a:cubicBezTo>
                  <a:cubicBezTo>
                    <a:pt x="129501" y="593990"/>
                    <a:pt x="122753" y="579702"/>
                    <a:pt x="116800" y="568590"/>
                  </a:cubicBezTo>
                  <a:cubicBezTo>
                    <a:pt x="110847" y="557478"/>
                    <a:pt x="99338" y="547952"/>
                    <a:pt x="95369" y="540015"/>
                  </a:cubicBezTo>
                  <a:cubicBezTo>
                    <a:pt x="91400" y="532078"/>
                    <a:pt x="104497" y="537237"/>
                    <a:pt x="92988" y="520965"/>
                  </a:cubicBezTo>
                  <a:cubicBezTo>
                    <a:pt x="81479" y="504693"/>
                    <a:pt x="38219" y="457862"/>
                    <a:pt x="26313" y="442384"/>
                  </a:cubicBezTo>
                  <a:cubicBezTo>
                    <a:pt x="14407" y="426906"/>
                    <a:pt x="22344" y="432858"/>
                    <a:pt x="21550" y="428096"/>
                  </a:cubicBezTo>
                  <a:cubicBezTo>
                    <a:pt x="20756" y="423334"/>
                    <a:pt x="25122" y="417381"/>
                    <a:pt x="21550" y="413809"/>
                  </a:cubicBezTo>
                  <a:cubicBezTo>
                    <a:pt x="17978" y="410237"/>
                    <a:pt x="1310" y="415793"/>
                    <a:pt x="119" y="406665"/>
                  </a:cubicBezTo>
                  <a:cubicBezTo>
                    <a:pt x="-1072" y="397537"/>
                    <a:pt x="6865" y="371343"/>
                    <a:pt x="14406" y="359040"/>
                  </a:cubicBezTo>
                  <a:cubicBezTo>
                    <a:pt x="21947" y="346737"/>
                    <a:pt x="37822" y="340387"/>
                    <a:pt x="45363" y="332846"/>
                  </a:cubicBezTo>
                  <a:cubicBezTo>
                    <a:pt x="52904" y="325305"/>
                    <a:pt x="55284" y="321337"/>
                    <a:pt x="59650" y="313796"/>
                  </a:cubicBezTo>
                  <a:cubicBezTo>
                    <a:pt x="64016" y="306255"/>
                    <a:pt x="70365" y="296731"/>
                    <a:pt x="71556" y="287603"/>
                  </a:cubicBezTo>
                  <a:cubicBezTo>
                    <a:pt x="72747" y="278475"/>
                    <a:pt x="66000" y="268156"/>
                    <a:pt x="66794" y="259028"/>
                  </a:cubicBezTo>
                  <a:cubicBezTo>
                    <a:pt x="67588" y="249900"/>
                    <a:pt x="71953" y="239581"/>
                    <a:pt x="76319" y="232834"/>
                  </a:cubicBezTo>
                  <a:cubicBezTo>
                    <a:pt x="80685" y="226087"/>
                    <a:pt x="84257" y="224499"/>
                    <a:pt x="92988" y="218546"/>
                  </a:cubicBezTo>
                  <a:cubicBezTo>
                    <a:pt x="101719" y="212593"/>
                    <a:pt x="121959" y="203862"/>
                    <a:pt x="128706" y="197115"/>
                  </a:cubicBezTo>
                  <a:cubicBezTo>
                    <a:pt x="135453" y="190368"/>
                    <a:pt x="132278" y="184018"/>
                    <a:pt x="133469" y="178065"/>
                  </a:cubicBezTo>
                  <a:cubicBezTo>
                    <a:pt x="134660" y="172112"/>
                    <a:pt x="129500" y="166555"/>
                    <a:pt x="135850" y="161396"/>
                  </a:cubicBezTo>
                  <a:cubicBezTo>
                    <a:pt x="142200" y="156237"/>
                    <a:pt x="164822" y="152268"/>
                    <a:pt x="171569" y="147109"/>
                  </a:cubicBezTo>
                  <a:cubicBezTo>
                    <a:pt x="178316" y="141950"/>
                    <a:pt x="175934" y="136790"/>
                    <a:pt x="176331" y="130440"/>
                  </a:cubicBezTo>
                  <a:cubicBezTo>
                    <a:pt x="176728" y="124090"/>
                    <a:pt x="171172" y="116550"/>
                    <a:pt x="173950" y="109009"/>
                  </a:cubicBezTo>
                  <a:cubicBezTo>
                    <a:pt x="176728" y="101468"/>
                    <a:pt x="193000" y="85196"/>
                    <a:pt x="193000" y="85196"/>
                  </a:cubicBezTo>
                  <a:cubicBezTo>
                    <a:pt x="200938" y="75274"/>
                    <a:pt x="211256" y="58606"/>
                    <a:pt x="221575" y="49478"/>
                  </a:cubicBezTo>
                  <a:cubicBezTo>
                    <a:pt x="231894" y="40350"/>
                    <a:pt x="248166" y="33603"/>
                    <a:pt x="254913" y="30428"/>
                  </a:cubicBezTo>
                  <a:cubicBezTo>
                    <a:pt x="261660" y="27253"/>
                    <a:pt x="258484" y="28840"/>
                    <a:pt x="262056" y="30428"/>
                  </a:cubicBezTo>
                  <a:cubicBezTo>
                    <a:pt x="265628" y="32015"/>
                    <a:pt x="274757" y="34397"/>
                    <a:pt x="276344" y="39953"/>
                  </a:cubicBezTo>
                  <a:cubicBezTo>
                    <a:pt x="277931" y="45509"/>
                    <a:pt x="271581" y="59003"/>
                    <a:pt x="271581" y="63765"/>
                  </a:cubicBezTo>
                  <a:cubicBezTo>
                    <a:pt x="271581" y="68527"/>
                    <a:pt x="271582" y="68925"/>
                    <a:pt x="276344" y="68528"/>
                  </a:cubicBezTo>
                  <a:cubicBezTo>
                    <a:pt x="281106" y="68131"/>
                    <a:pt x="289440" y="67734"/>
                    <a:pt x="300156" y="61384"/>
                  </a:cubicBezTo>
                  <a:cubicBezTo>
                    <a:pt x="310872" y="55034"/>
                    <a:pt x="331907" y="37175"/>
                    <a:pt x="340638" y="30428"/>
                  </a:cubicBezTo>
                  <a:cubicBezTo>
                    <a:pt x="349369" y="23681"/>
                    <a:pt x="345400" y="25665"/>
                    <a:pt x="352544" y="20903"/>
                  </a:cubicBezTo>
                  <a:cubicBezTo>
                    <a:pt x="359688" y="16141"/>
                    <a:pt x="371991" y="4631"/>
                    <a:pt x="383500" y="1853"/>
                  </a:cubicBezTo>
                  <a:cubicBezTo>
                    <a:pt x="395009" y="-925"/>
                    <a:pt x="416441" y="-925"/>
                    <a:pt x="421600" y="4234"/>
                  </a:cubicBezTo>
                  <a:cubicBezTo>
                    <a:pt x="426759" y="9393"/>
                    <a:pt x="417631" y="24475"/>
                    <a:pt x="414456" y="32809"/>
                  </a:cubicBezTo>
                  <a:cubicBezTo>
                    <a:pt x="411281" y="41143"/>
                    <a:pt x="403344" y="45112"/>
                    <a:pt x="402550" y="54240"/>
                  </a:cubicBezTo>
                  <a:cubicBezTo>
                    <a:pt x="401756" y="63368"/>
                    <a:pt x="408503" y="75672"/>
                    <a:pt x="409694" y="87578"/>
                  </a:cubicBezTo>
                  <a:cubicBezTo>
                    <a:pt x="410885" y="99484"/>
                    <a:pt x="412869" y="114565"/>
                    <a:pt x="409694" y="125678"/>
                  </a:cubicBezTo>
                  <a:cubicBezTo>
                    <a:pt x="406519" y="136791"/>
                    <a:pt x="396597" y="147109"/>
                    <a:pt x="390644" y="154253"/>
                  </a:cubicBezTo>
                  <a:cubicBezTo>
                    <a:pt x="384691" y="161397"/>
                    <a:pt x="377547" y="166159"/>
                    <a:pt x="373975" y="168540"/>
                  </a:cubicBezTo>
                  <a:cubicBezTo>
                    <a:pt x="370403" y="170921"/>
                    <a:pt x="368816" y="164968"/>
                    <a:pt x="369213" y="168540"/>
                  </a:cubicBezTo>
                  <a:cubicBezTo>
                    <a:pt x="369610" y="172112"/>
                    <a:pt x="371991" y="182827"/>
                    <a:pt x="376356" y="189971"/>
                  </a:cubicBezTo>
                  <a:cubicBezTo>
                    <a:pt x="380721" y="197115"/>
                    <a:pt x="389453" y="203068"/>
                    <a:pt x="395406" y="211403"/>
                  </a:cubicBezTo>
                  <a:cubicBezTo>
                    <a:pt x="401359" y="219737"/>
                    <a:pt x="406915" y="233231"/>
                    <a:pt x="412075" y="239978"/>
                  </a:cubicBezTo>
                  <a:cubicBezTo>
                    <a:pt x="417234" y="246725"/>
                    <a:pt x="415251" y="250297"/>
                    <a:pt x="426363" y="251884"/>
                  </a:cubicBezTo>
                  <a:cubicBezTo>
                    <a:pt x="437475" y="253471"/>
                    <a:pt x="467241" y="248709"/>
                    <a:pt x="478750" y="249503"/>
                  </a:cubicBezTo>
                  <a:cubicBezTo>
                    <a:pt x="490259" y="250297"/>
                    <a:pt x="490260" y="254265"/>
                    <a:pt x="495419" y="256646"/>
                  </a:cubicBezTo>
                  <a:cubicBezTo>
                    <a:pt x="500578" y="259027"/>
                    <a:pt x="504150" y="262203"/>
                    <a:pt x="509706" y="263790"/>
                  </a:cubicBezTo>
                  <a:cubicBezTo>
                    <a:pt x="515262" y="265377"/>
                    <a:pt x="523200" y="268155"/>
                    <a:pt x="528756" y="266171"/>
                  </a:cubicBezTo>
                  <a:cubicBezTo>
                    <a:pt x="534312" y="264187"/>
                    <a:pt x="537488" y="251487"/>
                    <a:pt x="543044" y="251884"/>
                  </a:cubicBezTo>
                  <a:cubicBezTo>
                    <a:pt x="548600" y="252281"/>
                    <a:pt x="551378" y="258234"/>
                    <a:pt x="562094" y="268553"/>
                  </a:cubicBezTo>
                  <a:cubicBezTo>
                    <a:pt x="572810" y="278872"/>
                    <a:pt x="603766" y="302287"/>
                    <a:pt x="607338" y="313796"/>
                  </a:cubicBezTo>
                  <a:cubicBezTo>
                    <a:pt x="610910" y="325305"/>
                    <a:pt x="587494" y="329275"/>
                    <a:pt x="583525" y="337609"/>
                  </a:cubicBezTo>
                  <a:cubicBezTo>
                    <a:pt x="579556" y="345943"/>
                    <a:pt x="580747" y="357850"/>
                    <a:pt x="583525" y="363803"/>
                  </a:cubicBezTo>
                  <a:cubicBezTo>
                    <a:pt x="586303" y="369756"/>
                    <a:pt x="591860" y="369756"/>
                    <a:pt x="600194" y="373328"/>
                  </a:cubicBezTo>
                  <a:cubicBezTo>
                    <a:pt x="608528" y="376900"/>
                    <a:pt x="624800" y="384044"/>
                    <a:pt x="633531" y="385234"/>
                  </a:cubicBezTo>
                  <a:cubicBezTo>
                    <a:pt x="642262" y="386424"/>
                    <a:pt x="646231" y="384043"/>
                    <a:pt x="652581" y="380471"/>
                  </a:cubicBezTo>
                  <a:cubicBezTo>
                    <a:pt x="658931" y="376899"/>
                    <a:pt x="665281" y="362215"/>
                    <a:pt x="671631" y="363803"/>
                  </a:cubicBezTo>
                  <a:cubicBezTo>
                    <a:pt x="677981" y="365390"/>
                    <a:pt x="685521" y="386027"/>
                    <a:pt x="690681" y="389996"/>
                  </a:cubicBezTo>
                  <a:cubicBezTo>
                    <a:pt x="695840" y="393965"/>
                    <a:pt x="698223" y="391187"/>
                    <a:pt x="702588" y="387615"/>
                  </a:cubicBezTo>
                  <a:cubicBezTo>
                    <a:pt x="706953" y="384043"/>
                    <a:pt x="706556" y="368168"/>
                    <a:pt x="716875" y="368565"/>
                  </a:cubicBezTo>
                  <a:cubicBezTo>
                    <a:pt x="727194" y="368962"/>
                    <a:pt x="752197" y="378487"/>
                    <a:pt x="764500" y="389996"/>
                  </a:cubicBezTo>
                  <a:cubicBezTo>
                    <a:pt x="776803" y="401505"/>
                    <a:pt x="787519" y="419762"/>
                    <a:pt x="790694" y="437621"/>
                  </a:cubicBezTo>
                  <a:cubicBezTo>
                    <a:pt x="793869" y="455480"/>
                    <a:pt x="782359" y="483659"/>
                    <a:pt x="783550" y="497153"/>
                  </a:cubicBezTo>
                  <a:cubicBezTo>
                    <a:pt x="784741" y="510647"/>
                    <a:pt x="791091" y="511440"/>
                    <a:pt x="797838" y="518584"/>
                  </a:cubicBezTo>
                  <a:cubicBezTo>
                    <a:pt x="804585" y="525728"/>
                    <a:pt x="821650" y="532078"/>
                    <a:pt x="824031" y="540015"/>
                  </a:cubicBezTo>
                  <a:cubicBezTo>
                    <a:pt x="826412" y="547952"/>
                    <a:pt x="814506" y="559065"/>
                    <a:pt x="812125" y="566209"/>
                  </a:cubicBezTo>
                  <a:cubicBezTo>
                    <a:pt x="809744" y="573353"/>
                    <a:pt x="808950" y="575734"/>
                    <a:pt x="809744" y="582878"/>
                  </a:cubicBezTo>
                  <a:cubicBezTo>
                    <a:pt x="810538" y="590022"/>
                    <a:pt x="801410" y="605102"/>
                    <a:pt x="816888" y="609071"/>
                  </a:cubicBezTo>
                  <a:cubicBezTo>
                    <a:pt x="832366" y="613040"/>
                    <a:pt x="885548" y="601531"/>
                    <a:pt x="902613" y="606690"/>
                  </a:cubicBezTo>
                  <a:cubicBezTo>
                    <a:pt x="919678" y="611849"/>
                    <a:pt x="916503" y="632884"/>
                    <a:pt x="919281" y="640028"/>
                  </a:cubicBezTo>
                  <a:cubicBezTo>
                    <a:pt x="922059" y="647172"/>
                    <a:pt x="912931" y="646775"/>
                    <a:pt x="919281" y="649553"/>
                  </a:cubicBezTo>
                  <a:cubicBezTo>
                    <a:pt x="925631" y="652331"/>
                    <a:pt x="948253" y="650743"/>
                    <a:pt x="957381" y="656696"/>
                  </a:cubicBezTo>
                  <a:cubicBezTo>
                    <a:pt x="966509" y="662649"/>
                    <a:pt x="970478" y="678921"/>
                    <a:pt x="974050" y="685271"/>
                  </a:cubicBezTo>
                  <a:cubicBezTo>
                    <a:pt x="977622" y="691621"/>
                    <a:pt x="969685" y="695193"/>
                    <a:pt x="978813" y="694796"/>
                  </a:cubicBezTo>
                  <a:cubicBezTo>
                    <a:pt x="987941" y="694399"/>
                    <a:pt x="1016913" y="680905"/>
                    <a:pt x="1028819" y="682890"/>
                  </a:cubicBezTo>
                  <a:cubicBezTo>
                    <a:pt x="1040725" y="684874"/>
                    <a:pt x="1045091" y="699956"/>
                    <a:pt x="1050250" y="706703"/>
                  </a:cubicBezTo>
                  <a:cubicBezTo>
                    <a:pt x="1055409" y="713450"/>
                    <a:pt x="1052234" y="720593"/>
                    <a:pt x="1059775" y="723371"/>
                  </a:cubicBezTo>
                  <a:cubicBezTo>
                    <a:pt x="1067316" y="726149"/>
                    <a:pt x="1085175" y="720196"/>
                    <a:pt x="1095494" y="723371"/>
                  </a:cubicBezTo>
                  <a:cubicBezTo>
                    <a:pt x="1105813" y="726546"/>
                    <a:pt x="1117322" y="734880"/>
                    <a:pt x="1121688" y="742421"/>
                  </a:cubicBezTo>
                  <a:cubicBezTo>
                    <a:pt x="1126054" y="749962"/>
                    <a:pt x="1120498" y="761868"/>
                    <a:pt x="1121688" y="768615"/>
                  </a:cubicBezTo>
                  <a:cubicBezTo>
                    <a:pt x="1122879" y="775362"/>
                    <a:pt x="1122481" y="774569"/>
                    <a:pt x="1128831" y="782903"/>
                  </a:cubicBezTo>
                  <a:cubicBezTo>
                    <a:pt x="1135181" y="791237"/>
                    <a:pt x="1147485" y="811477"/>
                    <a:pt x="1159788" y="818621"/>
                  </a:cubicBezTo>
                  <a:cubicBezTo>
                    <a:pt x="1172091" y="825765"/>
                    <a:pt x="1186378" y="823384"/>
                    <a:pt x="1202650" y="825765"/>
                  </a:cubicBezTo>
                  <a:cubicBezTo>
                    <a:pt x="1218922" y="828146"/>
                    <a:pt x="1242735" y="832909"/>
                    <a:pt x="1257419" y="832909"/>
                  </a:cubicBezTo>
                  <a:cubicBezTo>
                    <a:pt x="1272103" y="832909"/>
                    <a:pt x="1281628" y="830527"/>
                    <a:pt x="1290756" y="825765"/>
                  </a:cubicBezTo>
                  <a:cubicBezTo>
                    <a:pt x="1299884" y="821003"/>
                    <a:pt x="1300282" y="812668"/>
                    <a:pt x="1312188" y="804334"/>
                  </a:cubicBezTo>
                  <a:cubicBezTo>
                    <a:pt x="1324094" y="796000"/>
                    <a:pt x="1350685" y="774568"/>
                    <a:pt x="1362194" y="775759"/>
                  </a:cubicBezTo>
                  <a:cubicBezTo>
                    <a:pt x="1373703" y="776950"/>
                    <a:pt x="1377275" y="800762"/>
                    <a:pt x="1381244" y="811478"/>
                  </a:cubicBezTo>
                  <a:cubicBezTo>
                    <a:pt x="1385213" y="822194"/>
                    <a:pt x="1382434" y="831719"/>
                    <a:pt x="1386006" y="840053"/>
                  </a:cubicBezTo>
                  <a:cubicBezTo>
                    <a:pt x="1389578" y="848387"/>
                    <a:pt x="1394341" y="859897"/>
                    <a:pt x="1402675" y="861484"/>
                  </a:cubicBezTo>
                  <a:cubicBezTo>
                    <a:pt x="1411009" y="863071"/>
                    <a:pt x="1425694" y="850769"/>
                    <a:pt x="1436013" y="849578"/>
                  </a:cubicBezTo>
                  <a:cubicBezTo>
                    <a:pt x="1446332" y="848387"/>
                    <a:pt x="1457048" y="845212"/>
                    <a:pt x="1464588" y="854340"/>
                  </a:cubicBezTo>
                  <a:cubicBezTo>
                    <a:pt x="1472128" y="863468"/>
                    <a:pt x="1477287" y="896012"/>
                    <a:pt x="1481256" y="904346"/>
                  </a:cubicBezTo>
                  <a:cubicBezTo>
                    <a:pt x="1485225" y="912680"/>
                    <a:pt x="1488400" y="904346"/>
                    <a:pt x="1488400" y="904346"/>
                  </a:cubicBezTo>
                  <a:cubicBezTo>
                    <a:pt x="1497528" y="904743"/>
                    <a:pt x="1525706" y="903156"/>
                    <a:pt x="1536025" y="906728"/>
                  </a:cubicBezTo>
                  <a:cubicBezTo>
                    <a:pt x="1546344" y="910300"/>
                    <a:pt x="1545947" y="918634"/>
                    <a:pt x="1550313" y="925778"/>
                  </a:cubicBezTo>
                  <a:cubicBezTo>
                    <a:pt x="1554679" y="932922"/>
                    <a:pt x="1559441" y="940462"/>
                    <a:pt x="1562219" y="949590"/>
                  </a:cubicBezTo>
                  <a:cubicBezTo>
                    <a:pt x="1564997" y="958718"/>
                    <a:pt x="1567378" y="972609"/>
                    <a:pt x="1566981" y="980546"/>
                  </a:cubicBezTo>
                  <a:cubicBezTo>
                    <a:pt x="1566584" y="988483"/>
                    <a:pt x="1559441" y="991659"/>
                    <a:pt x="1559838" y="997215"/>
                  </a:cubicBezTo>
                  <a:cubicBezTo>
                    <a:pt x="1560235" y="1002771"/>
                    <a:pt x="1561029" y="1007137"/>
                    <a:pt x="1569363" y="1013884"/>
                  </a:cubicBezTo>
                  <a:cubicBezTo>
                    <a:pt x="1577697" y="1020631"/>
                    <a:pt x="1601113" y="1031346"/>
                    <a:pt x="1609844" y="1037696"/>
                  </a:cubicBezTo>
                  <a:cubicBezTo>
                    <a:pt x="1618575" y="1044046"/>
                    <a:pt x="1616591" y="1047221"/>
                    <a:pt x="1621750" y="1051984"/>
                  </a:cubicBezTo>
                  <a:cubicBezTo>
                    <a:pt x="1626909" y="1056746"/>
                    <a:pt x="1639609" y="1060318"/>
                    <a:pt x="1640800" y="1066271"/>
                  </a:cubicBezTo>
                  <a:cubicBezTo>
                    <a:pt x="1641991" y="1072224"/>
                    <a:pt x="1632863" y="1081353"/>
                    <a:pt x="1628894" y="1087703"/>
                  </a:cubicBezTo>
                  <a:cubicBezTo>
                    <a:pt x="1624925" y="1094053"/>
                    <a:pt x="1624529" y="1100402"/>
                    <a:pt x="1616988" y="1104371"/>
                  </a:cubicBezTo>
                  <a:cubicBezTo>
                    <a:pt x="1609447" y="1108340"/>
                    <a:pt x="1593175" y="1107943"/>
                    <a:pt x="1583650" y="1111515"/>
                  </a:cubicBezTo>
                  <a:cubicBezTo>
                    <a:pt x="1574125" y="1115087"/>
                    <a:pt x="1566188" y="1122231"/>
                    <a:pt x="1559838" y="1125803"/>
                  </a:cubicBezTo>
                  <a:cubicBezTo>
                    <a:pt x="1553488" y="1129375"/>
                    <a:pt x="1551503" y="1130565"/>
                    <a:pt x="1545550" y="1132946"/>
                  </a:cubicBezTo>
                  <a:cubicBezTo>
                    <a:pt x="1539597" y="1135327"/>
                    <a:pt x="1530469" y="1137709"/>
                    <a:pt x="1524119" y="1140090"/>
                  </a:cubicBezTo>
                  <a:cubicBezTo>
                    <a:pt x="1517769" y="1142471"/>
                    <a:pt x="1512212" y="1147631"/>
                    <a:pt x="1507450" y="1147234"/>
                  </a:cubicBezTo>
                  <a:cubicBezTo>
                    <a:pt x="1502688" y="1146837"/>
                    <a:pt x="1501497" y="1143662"/>
                    <a:pt x="1495544" y="1137709"/>
                  </a:cubicBezTo>
                  <a:cubicBezTo>
                    <a:pt x="1489591" y="1131756"/>
                    <a:pt x="1480462" y="1117071"/>
                    <a:pt x="1471731" y="1111515"/>
                  </a:cubicBezTo>
                  <a:cubicBezTo>
                    <a:pt x="1463000" y="1105959"/>
                    <a:pt x="1450696" y="1103577"/>
                    <a:pt x="1443156" y="1104371"/>
                  </a:cubicBezTo>
                  <a:cubicBezTo>
                    <a:pt x="1435616" y="1105165"/>
                    <a:pt x="1432838" y="1113897"/>
                    <a:pt x="1426488" y="1116278"/>
                  </a:cubicBezTo>
                  <a:cubicBezTo>
                    <a:pt x="1420138" y="1118659"/>
                    <a:pt x="1410612" y="1116278"/>
                    <a:pt x="1405056" y="1118659"/>
                  </a:cubicBezTo>
                  <a:cubicBezTo>
                    <a:pt x="1399500" y="1121040"/>
                    <a:pt x="1396722" y="1124612"/>
                    <a:pt x="1393150" y="1130565"/>
                  </a:cubicBezTo>
                  <a:cubicBezTo>
                    <a:pt x="1389578" y="1136518"/>
                    <a:pt x="1386006" y="1148028"/>
                    <a:pt x="1383625" y="1154378"/>
                  </a:cubicBezTo>
                  <a:cubicBezTo>
                    <a:pt x="1381244" y="1160728"/>
                    <a:pt x="1386007" y="1170252"/>
                    <a:pt x="1378863" y="1168665"/>
                  </a:cubicBezTo>
                  <a:cubicBezTo>
                    <a:pt x="1371719" y="1167077"/>
                    <a:pt x="1349098" y="1150806"/>
                    <a:pt x="1340763" y="1144853"/>
                  </a:cubicBezTo>
                  <a:cubicBezTo>
                    <a:pt x="1332429" y="1138900"/>
                    <a:pt x="1335603" y="1132946"/>
                    <a:pt x="1328856" y="1132946"/>
                  </a:cubicBezTo>
                  <a:cubicBezTo>
                    <a:pt x="1322109" y="1132946"/>
                    <a:pt x="1309012" y="1148425"/>
                    <a:pt x="1300281" y="1144853"/>
                  </a:cubicBezTo>
                  <a:cubicBezTo>
                    <a:pt x="1291550" y="1141281"/>
                    <a:pt x="1281628" y="1118659"/>
                    <a:pt x="1276469" y="1111515"/>
                  </a:cubicBezTo>
                  <a:cubicBezTo>
                    <a:pt x="1271310" y="1104371"/>
                    <a:pt x="1276866" y="1102784"/>
                    <a:pt x="1269325" y="1101990"/>
                  </a:cubicBezTo>
                  <a:cubicBezTo>
                    <a:pt x="1261784" y="1101196"/>
                    <a:pt x="1243131" y="1106356"/>
                    <a:pt x="1231225" y="1106753"/>
                  </a:cubicBezTo>
                  <a:cubicBezTo>
                    <a:pt x="1219319" y="1107150"/>
                    <a:pt x="1206222" y="1105958"/>
                    <a:pt x="1197888" y="1104371"/>
                  </a:cubicBezTo>
                  <a:cubicBezTo>
                    <a:pt x="1189554" y="1102784"/>
                    <a:pt x="1187569" y="1101990"/>
                    <a:pt x="1181219" y="1097228"/>
                  </a:cubicBezTo>
                  <a:cubicBezTo>
                    <a:pt x="1174869" y="1092466"/>
                    <a:pt x="1169710" y="1079368"/>
                    <a:pt x="1159788" y="1075796"/>
                  </a:cubicBezTo>
                  <a:cubicBezTo>
                    <a:pt x="1149866" y="1072224"/>
                    <a:pt x="1133991" y="1078574"/>
                    <a:pt x="1121688" y="1075796"/>
                  </a:cubicBezTo>
                  <a:cubicBezTo>
                    <a:pt x="1109385" y="1073018"/>
                    <a:pt x="1093510" y="1063097"/>
                    <a:pt x="1085969" y="1059128"/>
                  </a:cubicBezTo>
                  <a:cubicBezTo>
                    <a:pt x="1078428" y="1055159"/>
                    <a:pt x="1086763" y="1053571"/>
                    <a:pt x="1076444" y="1051984"/>
                  </a:cubicBezTo>
                  <a:cubicBezTo>
                    <a:pt x="1066125" y="1050396"/>
                    <a:pt x="1041122" y="1034919"/>
                    <a:pt x="1024056" y="1049603"/>
                  </a:cubicBezTo>
                  <a:cubicBezTo>
                    <a:pt x="1006990" y="1064287"/>
                    <a:pt x="983972" y="1121437"/>
                    <a:pt x="974050" y="1140090"/>
                  </a:cubicBezTo>
                  <a:cubicBezTo>
                    <a:pt x="964128" y="1158743"/>
                    <a:pt x="965319" y="1151599"/>
                    <a:pt x="964525" y="1161521"/>
                  </a:cubicBezTo>
                  <a:cubicBezTo>
                    <a:pt x="963731" y="1171443"/>
                    <a:pt x="977225" y="1193271"/>
                    <a:pt x="969288" y="1199621"/>
                  </a:cubicBezTo>
                  <a:cubicBezTo>
                    <a:pt x="961351" y="1205971"/>
                    <a:pt x="929997" y="1196049"/>
                    <a:pt x="916900" y="1199621"/>
                  </a:cubicBezTo>
                  <a:cubicBezTo>
                    <a:pt x="903803" y="1203193"/>
                    <a:pt x="899040" y="1215100"/>
                    <a:pt x="890706" y="1221053"/>
                  </a:cubicBezTo>
                  <a:cubicBezTo>
                    <a:pt x="882372" y="1227006"/>
                    <a:pt x="872053" y="1228990"/>
                    <a:pt x="866894" y="1235340"/>
                  </a:cubicBezTo>
                  <a:cubicBezTo>
                    <a:pt x="861735" y="1241690"/>
                    <a:pt x="868481" y="1248834"/>
                    <a:pt x="859750" y="1259153"/>
                  </a:cubicBezTo>
                  <a:cubicBezTo>
                    <a:pt x="851019" y="1269472"/>
                    <a:pt x="820459" y="1296856"/>
                    <a:pt x="804981" y="1297253"/>
                  </a:cubicBezTo>
                  <a:close/>
                </a:path>
              </a:pathLst>
            </a:custGeom>
            <a:solidFill>
              <a:srgbClr val="FFC000"/>
            </a:solidFill>
            <a:effectLst>
              <a:glow rad="63500">
                <a:schemeClr val="tx1">
                  <a:lumMod val="75000"/>
                  <a:lumOff val="2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94" name="TextBox 93"/>
          <p:cNvSpPr txBox="1"/>
          <p:nvPr/>
        </p:nvSpPr>
        <p:spPr>
          <a:xfrm>
            <a:off x="245861" y="641226"/>
            <a:ext cx="5421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120" dirty="0" smtClean="0"/>
              <a:t>ГЕОГРАФИЧЕСКОЕ ПОЛОЖЕНИЕ</a:t>
            </a:r>
            <a:endParaRPr lang="ru-RU" sz="2800" b="1" spc="120" dirty="0"/>
          </a:p>
        </p:txBody>
      </p:sp>
      <p:cxnSp>
        <p:nvCxnSpPr>
          <p:cNvPr id="95" name="Прямая соединительная линия 94"/>
          <p:cNvCxnSpPr/>
          <p:nvPr/>
        </p:nvCxnSpPr>
        <p:spPr>
          <a:xfrm flipV="1">
            <a:off x="394529" y="1164446"/>
            <a:ext cx="5080252" cy="255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5" name="Прямоугольная выноска 114"/>
          <p:cNvSpPr/>
          <p:nvPr/>
        </p:nvSpPr>
        <p:spPr>
          <a:xfrm>
            <a:off x="6172200" y="2667000"/>
            <a:ext cx="3162300" cy="698500"/>
          </a:xfrm>
          <a:prstGeom prst="wedgeRectCallout">
            <a:avLst>
              <a:gd name="adj1" fmla="val -90095"/>
              <a:gd name="adj2" fmla="val 1151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ХАНТЫ-МАНСИЙСКИЙ  АВТОНОМНЫЙ ОКРУГ - ЮГРА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7856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3043" y="545618"/>
            <a:ext cx="571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 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32212" y="1129630"/>
            <a:ext cx="5327662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0" t="33248" r="15963" b="13419"/>
          <a:stretch/>
        </p:blipFill>
        <p:spPr bwMode="auto">
          <a:xfrm>
            <a:off x="232212" y="1463800"/>
            <a:ext cx="3287557" cy="233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28633" r="28702" b="24957"/>
          <a:stretch/>
        </p:blipFill>
        <p:spPr bwMode="auto">
          <a:xfrm>
            <a:off x="781523" y="4130838"/>
            <a:ext cx="3414849" cy="202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920755"/>
              </p:ext>
            </p:extLst>
          </p:nvPr>
        </p:nvGraphicFramePr>
        <p:xfrm>
          <a:off x="5821681" y="1594995"/>
          <a:ext cx="6146801" cy="47453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61295"/>
                <a:gridCol w="3285506"/>
              </a:tblGrid>
              <a:tr h="42501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7566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86:09:0301014:655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8269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9 472</a:t>
                      </a:r>
                      <a:r>
                        <a:rPr lang="ru-RU" sz="1400" kern="1200" baseline="0" dirty="0" smtClean="0">
                          <a:effectLst/>
                        </a:rPr>
                        <a:t> м</a:t>
                      </a:r>
                      <a:r>
                        <a:rPr lang="ru-RU" sz="1400" kern="1200" baseline="30000" dirty="0" smtClean="0">
                          <a:effectLst/>
                        </a:rPr>
                        <a:t>2</a:t>
                      </a:r>
                      <a:endParaRPr lang="ru-RU" sz="1400" kern="1200" baseline="300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1432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Развлекательные мероприятия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250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11 542,856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8691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Проведение торгов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501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324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2501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821681" y="1175123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ПЕЙНТБОЛ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6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77933" y="586366"/>
            <a:ext cx="569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10300" y="1192239"/>
            <a:ext cx="5327662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761" r="4712" b="12564"/>
          <a:stretch/>
        </p:blipFill>
        <p:spPr bwMode="auto">
          <a:xfrm>
            <a:off x="277932" y="1543180"/>
            <a:ext cx="3865190" cy="257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t="19231" r="33365" b="48559"/>
          <a:stretch/>
        </p:blipFill>
        <p:spPr bwMode="auto">
          <a:xfrm>
            <a:off x="1361860" y="4463941"/>
            <a:ext cx="4027373" cy="161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510172"/>
              </p:ext>
            </p:extLst>
          </p:nvPr>
        </p:nvGraphicFramePr>
        <p:xfrm>
          <a:off x="5762471" y="1380845"/>
          <a:ext cx="6174224" cy="50589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02409"/>
                <a:gridCol w="3371815"/>
              </a:tblGrid>
              <a:tr h="464888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503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86:09:0301014:641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503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1 532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b="0" kern="1200" baseline="300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503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893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Объекты культурно-досуговой деятельности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513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43 797,721 тыс.</a:t>
                      </a:r>
                      <a:r>
                        <a:rPr lang="ru-RU" sz="1400" kern="1200" baseline="0" dirty="0" smtClean="0"/>
                        <a:t>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503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+mn-cs"/>
                        </a:rPr>
                        <a:t>Проведение торгов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893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200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503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54310" y="826393"/>
            <a:ext cx="5740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РЕЗИДЕНЦИЯ </a:t>
            </a:r>
            <a:r>
              <a:rPr lang="ru-RU" b="1" spc="120" dirty="0" smtClean="0">
                <a:solidFill>
                  <a:srgbClr val="036241"/>
                </a:solidFill>
              </a:rPr>
              <a:t>МОРОЗНОГО ДЕДУШКИ </a:t>
            </a:r>
          </a:p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«ИШКИ-ИКИ» 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3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6889" y="506299"/>
            <a:ext cx="5705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77932" y="1022546"/>
            <a:ext cx="5327662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8" t="19488" r="4471" b="5213"/>
          <a:stretch/>
        </p:blipFill>
        <p:spPr bwMode="auto">
          <a:xfrm>
            <a:off x="176889" y="1287643"/>
            <a:ext cx="3585048" cy="196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49" y="3858209"/>
            <a:ext cx="3842387" cy="231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04014"/>
              </p:ext>
            </p:extLst>
          </p:nvPr>
        </p:nvGraphicFramePr>
        <p:xfrm>
          <a:off x="5882640" y="1545766"/>
          <a:ext cx="5818293" cy="4648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29840"/>
                <a:gridCol w="3188453"/>
              </a:tblGrid>
              <a:tr h="41003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19104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86:09:0301014:672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19093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10 168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b="0" kern="1200" baseline="300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8173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8173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Отдых (рекреация)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900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39 230,013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18726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Проведение торгов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4068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</a:t>
                      </a:r>
                      <a:r>
                        <a:rPr lang="ru-RU" sz="1400" kern="1200" baseline="0" dirty="0" smtClean="0"/>
                        <a:t>.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в асфальтобетонном исполнении - 200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56180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17636" y="1102977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ВЕРЕВОЧНЫЙ ПАРК И СКАЛОДРОМ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0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54912" y="1437617"/>
            <a:ext cx="5236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>
                <a:solidFill>
                  <a:srgbClr val="036241"/>
                </a:solidFill>
              </a:rPr>
              <a:t>Приглашаем к сотрудничеству!</a:t>
            </a:r>
            <a:endParaRPr lang="ru-RU" sz="2800" b="1" spc="120" dirty="0">
              <a:solidFill>
                <a:srgbClr val="03624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12" y="2334352"/>
            <a:ext cx="5236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120" dirty="0" smtClean="0"/>
              <a:t>Администрация города Югорска</a:t>
            </a:r>
          </a:p>
          <a:p>
            <a:r>
              <a:rPr lang="ru-RU" spc="120" dirty="0" smtClean="0"/>
              <a:t>628260, Российская Федерация, Ханты-Мансийский автономный округ – Югра, </a:t>
            </a:r>
          </a:p>
          <a:p>
            <a:r>
              <a:rPr lang="ru-RU" spc="120" dirty="0" smtClean="0"/>
              <a:t>г. Югорск, ул. 40 Лет Победы, д. 11.</a:t>
            </a:r>
            <a:endParaRPr lang="ru-RU" spc="120" dirty="0"/>
          </a:p>
        </p:txBody>
      </p:sp>
      <p:sp>
        <p:nvSpPr>
          <p:cNvPr id="5" name="TextBox 4"/>
          <p:cNvSpPr txBox="1"/>
          <p:nvPr/>
        </p:nvSpPr>
        <p:spPr>
          <a:xfrm>
            <a:off x="354912" y="3631192"/>
            <a:ext cx="5236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120" dirty="0" smtClean="0"/>
              <a:t>Телефон: 8 (34675) 5-00-40</a:t>
            </a:r>
          </a:p>
          <a:p>
            <a:r>
              <a:rPr lang="en-US" spc="120" dirty="0" smtClean="0"/>
              <a:t>e-mail</a:t>
            </a:r>
            <a:r>
              <a:rPr lang="ru-RU" spc="120" dirty="0" smtClean="0"/>
              <a:t>: </a:t>
            </a:r>
            <a:r>
              <a:rPr lang="en-US" spc="120" dirty="0" smtClean="0">
                <a:hlinkClick r:id="rId3"/>
              </a:rPr>
              <a:t>econ@ugorsk.ru</a:t>
            </a:r>
            <a:endParaRPr lang="ru-RU" spc="120" dirty="0" smtClean="0"/>
          </a:p>
          <a:p>
            <a:r>
              <a:rPr lang="en-US" spc="120" dirty="0" smtClean="0">
                <a:hlinkClick r:id="rId4"/>
              </a:rPr>
              <a:t>www.adm.ugorsk.ru</a:t>
            </a:r>
            <a:endParaRPr lang="en-US" spc="120" dirty="0"/>
          </a:p>
          <a:p>
            <a:r>
              <a:rPr lang="en-US" spc="120" dirty="0" smtClean="0">
                <a:hlinkClick r:id="rId5"/>
              </a:rPr>
              <a:t>www.ugorsk.ru</a:t>
            </a:r>
            <a:r>
              <a:rPr lang="en-US" spc="120" dirty="0" smtClean="0"/>
              <a:t> </a:t>
            </a:r>
            <a:endParaRPr lang="ru-RU" spc="12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374" y="4871404"/>
            <a:ext cx="3110143" cy="8551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" r="61709" b="66389"/>
          <a:stretch/>
        </p:blipFill>
        <p:spPr>
          <a:xfrm>
            <a:off x="9486689" y="3884176"/>
            <a:ext cx="1825976" cy="8658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12" y="4871404"/>
            <a:ext cx="516807" cy="3656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40" y="4871404"/>
            <a:ext cx="365641" cy="3656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06" y="4840899"/>
            <a:ext cx="647957" cy="4580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912" y="2787108"/>
            <a:ext cx="1189529" cy="103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1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3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3663083" y="-213522"/>
            <a:ext cx="9109689" cy="6058858"/>
            <a:chOff x="5954247" y="379289"/>
            <a:chExt cx="6483186" cy="3857895"/>
          </a:xfrm>
        </p:grpSpPr>
        <p:sp>
          <p:nvSpPr>
            <p:cNvPr id="8" name="Полилиния 7"/>
            <p:cNvSpPr/>
            <p:nvPr/>
          </p:nvSpPr>
          <p:spPr>
            <a:xfrm>
              <a:off x="9080318" y="1111249"/>
              <a:ext cx="1768777" cy="1526688"/>
            </a:xfrm>
            <a:custGeom>
              <a:avLst/>
              <a:gdLst>
                <a:gd name="connsiteX0" fmla="*/ 793204 w 1887789"/>
                <a:gd name="connsiteY0" fmla="*/ 1333377 h 1340339"/>
                <a:gd name="connsiteX1" fmla="*/ 714623 w 1887789"/>
                <a:gd name="connsiteY1" fmla="*/ 1171452 h 1340339"/>
                <a:gd name="connsiteX2" fmla="*/ 712242 w 1887789"/>
                <a:gd name="connsiteY2" fmla="*/ 1142877 h 1340339"/>
                <a:gd name="connsiteX3" fmla="*/ 690811 w 1887789"/>
                <a:gd name="connsiteY3" fmla="*/ 1100015 h 1340339"/>
                <a:gd name="connsiteX4" fmla="*/ 686048 w 1887789"/>
                <a:gd name="connsiteY4" fmla="*/ 992859 h 1340339"/>
                <a:gd name="connsiteX5" fmla="*/ 700336 w 1887789"/>
                <a:gd name="connsiteY5" fmla="*/ 961902 h 1340339"/>
                <a:gd name="connsiteX6" fmla="*/ 674142 w 1887789"/>
                <a:gd name="connsiteY6" fmla="*/ 885702 h 1340339"/>
                <a:gd name="connsiteX7" fmla="*/ 628898 w 1887789"/>
                <a:gd name="connsiteY7" fmla="*/ 828552 h 1340339"/>
                <a:gd name="connsiteX8" fmla="*/ 602704 w 1887789"/>
                <a:gd name="connsiteY8" fmla="*/ 778546 h 1340339"/>
                <a:gd name="connsiteX9" fmla="*/ 569367 w 1887789"/>
                <a:gd name="connsiteY9" fmla="*/ 752352 h 1340339"/>
                <a:gd name="connsiteX10" fmla="*/ 438398 w 1887789"/>
                <a:gd name="connsiteY10" fmla="*/ 676152 h 1340339"/>
                <a:gd name="connsiteX11" fmla="*/ 347911 w 1887789"/>
                <a:gd name="connsiteY11" fmla="*/ 630909 h 1340339"/>
                <a:gd name="connsiteX12" fmla="*/ 259804 w 1887789"/>
                <a:gd name="connsiteY12" fmla="*/ 559471 h 1340339"/>
                <a:gd name="connsiteX13" fmla="*/ 188367 w 1887789"/>
                <a:gd name="connsiteY13" fmla="*/ 504702 h 1340339"/>
                <a:gd name="connsiteX14" fmla="*/ 126454 w 1887789"/>
                <a:gd name="connsiteY14" fmla="*/ 468984 h 1340339"/>
                <a:gd name="connsiteX15" fmla="*/ 57398 w 1887789"/>
                <a:gd name="connsiteY15" fmla="*/ 428502 h 1340339"/>
                <a:gd name="connsiteX16" fmla="*/ 31204 w 1887789"/>
                <a:gd name="connsiteY16" fmla="*/ 423740 h 1340339"/>
                <a:gd name="connsiteX17" fmla="*/ 26442 w 1887789"/>
                <a:gd name="connsiteY17" fmla="*/ 395165 h 1340339"/>
                <a:gd name="connsiteX18" fmla="*/ 14536 w 1887789"/>
                <a:gd name="connsiteY18" fmla="*/ 376115 h 1340339"/>
                <a:gd name="connsiteX19" fmla="*/ 2629 w 1887789"/>
                <a:gd name="connsiteY19" fmla="*/ 366590 h 1340339"/>
                <a:gd name="connsiteX20" fmla="*/ 2629 w 1887789"/>
                <a:gd name="connsiteY20" fmla="*/ 352302 h 1340339"/>
                <a:gd name="connsiteX21" fmla="*/ 31204 w 1887789"/>
                <a:gd name="connsiteY21" fmla="*/ 342777 h 1340339"/>
                <a:gd name="connsiteX22" fmla="*/ 52636 w 1887789"/>
                <a:gd name="connsiteY22" fmla="*/ 328490 h 1340339"/>
                <a:gd name="connsiteX23" fmla="*/ 66923 w 1887789"/>
                <a:gd name="connsiteY23" fmla="*/ 328490 h 1340339"/>
                <a:gd name="connsiteX24" fmla="*/ 76448 w 1887789"/>
                <a:gd name="connsiteY24" fmla="*/ 311821 h 1340339"/>
                <a:gd name="connsiteX25" fmla="*/ 93117 w 1887789"/>
                <a:gd name="connsiteY25" fmla="*/ 297534 h 1340339"/>
                <a:gd name="connsiteX26" fmla="*/ 97879 w 1887789"/>
                <a:gd name="connsiteY26" fmla="*/ 278484 h 1340339"/>
                <a:gd name="connsiteX27" fmla="*/ 133598 w 1887789"/>
                <a:gd name="connsiteY27" fmla="*/ 276102 h 1340339"/>
                <a:gd name="connsiteX28" fmla="*/ 145504 w 1887789"/>
                <a:gd name="connsiteY28" fmla="*/ 283246 h 1340339"/>
                <a:gd name="connsiteX29" fmla="*/ 155029 w 1887789"/>
                <a:gd name="connsiteY29" fmla="*/ 297534 h 1340339"/>
                <a:gd name="connsiteX30" fmla="*/ 162173 w 1887789"/>
                <a:gd name="connsiteY30" fmla="*/ 299915 h 1340339"/>
                <a:gd name="connsiteX31" fmla="*/ 190748 w 1887789"/>
                <a:gd name="connsiteY31" fmla="*/ 261815 h 1340339"/>
                <a:gd name="connsiteX32" fmla="*/ 207417 w 1887789"/>
                <a:gd name="connsiteY32" fmla="*/ 242765 h 1340339"/>
                <a:gd name="connsiteX33" fmla="*/ 212179 w 1887789"/>
                <a:gd name="connsiteY33" fmla="*/ 216571 h 1340339"/>
                <a:gd name="connsiteX34" fmla="*/ 209798 w 1887789"/>
                <a:gd name="connsiteY34" fmla="*/ 183234 h 1340339"/>
                <a:gd name="connsiteX35" fmla="*/ 197892 w 1887789"/>
                <a:gd name="connsiteY35" fmla="*/ 164184 h 1340339"/>
                <a:gd name="connsiteX36" fmla="*/ 247898 w 1887789"/>
                <a:gd name="connsiteY36" fmla="*/ 166565 h 1340339"/>
                <a:gd name="connsiteX37" fmla="*/ 271711 w 1887789"/>
                <a:gd name="connsiteY37" fmla="*/ 149896 h 1340339"/>
                <a:gd name="connsiteX38" fmla="*/ 328861 w 1887789"/>
                <a:gd name="connsiteY38" fmla="*/ 104652 h 1340339"/>
                <a:gd name="connsiteX39" fmla="*/ 362198 w 1887789"/>
                <a:gd name="connsiteY39" fmla="*/ 78459 h 1340339"/>
                <a:gd name="connsiteX40" fmla="*/ 455067 w 1887789"/>
                <a:gd name="connsiteY40" fmla="*/ 73696 h 1340339"/>
                <a:gd name="connsiteX41" fmla="*/ 481261 w 1887789"/>
                <a:gd name="connsiteY41" fmla="*/ 92746 h 1340339"/>
                <a:gd name="connsiteX42" fmla="*/ 495548 w 1887789"/>
                <a:gd name="connsiteY42" fmla="*/ 111796 h 1340339"/>
                <a:gd name="connsiteX43" fmla="*/ 500311 w 1887789"/>
                <a:gd name="connsiteY43" fmla="*/ 116559 h 1340339"/>
                <a:gd name="connsiteX44" fmla="*/ 557461 w 1887789"/>
                <a:gd name="connsiteY44" fmla="*/ 52265 h 1340339"/>
                <a:gd name="connsiteX45" fmla="*/ 614611 w 1887789"/>
                <a:gd name="connsiteY45" fmla="*/ 52265 h 1340339"/>
                <a:gd name="connsiteX46" fmla="*/ 645567 w 1887789"/>
                <a:gd name="connsiteY46" fmla="*/ 90365 h 1340339"/>
                <a:gd name="connsiteX47" fmla="*/ 662236 w 1887789"/>
                <a:gd name="connsiteY47" fmla="*/ 95127 h 1340339"/>
                <a:gd name="connsiteX48" fmla="*/ 707479 w 1887789"/>
                <a:gd name="connsiteY48" fmla="*/ 80840 h 1340339"/>
                <a:gd name="connsiteX49" fmla="*/ 831304 w 1887789"/>
                <a:gd name="connsiteY49" fmla="*/ 59409 h 1340339"/>
                <a:gd name="connsiteX50" fmla="*/ 959892 w 1887789"/>
                <a:gd name="connsiteY50" fmla="*/ 49884 h 1340339"/>
                <a:gd name="connsiteX51" fmla="*/ 1055142 w 1887789"/>
                <a:gd name="connsiteY51" fmla="*/ 37977 h 1340339"/>
                <a:gd name="connsiteX52" fmla="*/ 1114673 w 1887789"/>
                <a:gd name="connsiteY52" fmla="*/ 35596 h 1340339"/>
                <a:gd name="connsiteX53" fmla="*/ 1124198 w 1887789"/>
                <a:gd name="connsiteY53" fmla="*/ 21309 h 1340339"/>
                <a:gd name="connsiteX54" fmla="*/ 1138486 w 1887789"/>
                <a:gd name="connsiteY54" fmla="*/ 4640 h 1340339"/>
                <a:gd name="connsiteX55" fmla="*/ 1178967 w 1887789"/>
                <a:gd name="connsiteY55" fmla="*/ 7021 h 1340339"/>
                <a:gd name="connsiteX56" fmla="*/ 1357561 w 1887789"/>
                <a:gd name="connsiteY56" fmla="*/ 80840 h 1340339"/>
                <a:gd name="connsiteX57" fmla="*/ 1378992 w 1887789"/>
                <a:gd name="connsiteY57" fmla="*/ 95127 h 1340339"/>
                <a:gd name="connsiteX58" fmla="*/ 1388517 w 1887789"/>
                <a:gd name="connsiteY58" fmla="*/ 140371 h 1340339"/>
                <a:gd name="connsiteX59" fmla="*/ 1371848 w 1887789"/>
                <a:gd name="connsiteY59" fmla="*/ 171327 h 1340339"/>
                <a:gd name="connsiteX60" fmla="*/ 1348036 w 1887789"/>
                <a:gd name="connsiteY60" fmla="*/ 187996 h 1340339"/>
                <a:gd name="connsiteX61" fmla="*/ 1338511 w 1887789"/>
                <a:gd name="connsiteY61" fmla="*/ 214190 h 1340339"/>
                <a:gd name="connsiteX62" fmla="*/ 1340892 w 1887789"/>
                <a:gd name="connsiteY62" fmla="*/ 240384 h 1340339"/>
                <a:gd name="connsiteX63" fmla="*/ 1381373 w 1887789"/>
                <a:gd name="connsiteY63" fmla="*/ 266577 h 1340339"/>
                <a:gd name="connsiteX64" fmla="*/ 1407567 w 1887789"/>
                <a:gd name="connsiteY64" fmla="*/ 295152 h 1340339"/>
                <a:gd name="connsiteX65" fmla="*/ 1424236 w 1887789"/>
                <a:gd name="connsiteY65" fmla="*/ 340396 h 1340339"/>
                <a:gd name="connsiteX66" fmla="*/ 1448048 w 1887789"/>
                <a:gd name="connsiteY66" fmla="*/ 411834 h 1340339"/>
                <a:gd name="connsiteX67" fmla="*/ 1512342 w 1887789"/>
                <a:gd name="connsiteY67" fmla="*/ 416596 h 1340339"/>
                <a:gd name="connsiteX68" fmla="*/ 1564729 w 1887789"/>
                <a:gd name="connsiteY68" fmla="*/ 392784 h 1340339"/>
                <a:gd name="connsiteX69" fmla="*/ 1614736 w 1887789"/>
                <a:gd name="connsiteY69" fmla="*/ 359446 h 1340339"/>
                <a:gd name="connsiteX70" fmla="*/ 1657598 w 1887789"/>
                <a:gd name="connsiteY70" fmla="*/ 352302 h 1340339"/>
                <a:gd name="connsiteX71" fmla="*/ 1714748 w 1887789"/>
                <a:gd name="connsiteY71" fmla="*/ 368971 h 1340339"/>
                <a:gd name="connsiteX72" fmla="*/ 1779042 w 1887789"/>
                <a:gd name="connsiteY72" fmla="*/ 421359 h 1340339"/>
                <a:gd name="connsiteX73" fmla="*/ 1774279 w 1887789"/>
                <a:gd name="connsiteY73" fmla="*/ 507084 h 1340339"/>
                <a:gd name="connsiteX74" fmla="*/ 1786186 w 1887789"/>
                <a:gd name="connsiteY74" fmla="*/ 580902 h 1340339"/>
                <a:gd name="connsiteX75" fmla="*/ 1800473 w 1887789"/>
                <a:gd name="connsiteY75" fmla="*/ 633290 h 1340339"/>
                <a:gd name="connsiteX76" fmla="*/ 1848098 w 1887789"/>
                <a:gd name="connsiteY76" fmla="*/ 683296 h 1340339"/>
                <a:gd name="connsiteX77" fmla="*/ 1886198 w 1887789"/>
                <a:gd name="connsiteY77" fmla="*/ 716634 h 1340339"/>
                <a:gd name="connsiteX78" fmla="*/ 1879054 w 1887789"/>
                <a:gd name="connsiteY78" fmla="*/ 733302 h 1340339"/>
                <a:gd name="connsiteX79" fmla="*/ 1864767 w 1887789"/>
                <a:gd name="connsiteY79" fmla="*/ 740446 h 1340339"/>
                <a:gd name="connsiteX80" fmla="*/ 1840954 w 1887789"/>
                <a:gd name="connsiteY80" fmla="*/ 742827 h 1340339"/>
                <a:gd name="connsiteX81" fmla="*/ 1793329 w 1887789"/>
                <a:gd name="connsiteY81" fmla="*/ 761877 h 1340339"/>
                <a:gd name="connsiteX82" fmla="*/ 1717129 w 1887789"/>
                <a:gd name="connsiteY82" fmla="*/ 799977 h 1340339"/>
                <a:gd name="connsiteX83" fmla="*/ 1643311 w 1887789"/>
                <a:gd name="connsiteY83" fmla="*/ 838077 h 1340339"/>
                <a:gd name="connsiteX84" fmla="*/ 1602829 w 1887789"/>
                <a:gd name="connsiteY84" fmla="*/ 869034 h 1340339"/>
                <a:gd name="connsiteX85" fmla="*/ 1569492 w 1887789"/>
                <a:gd name="connsiteY85" fmla="*/ 899990 h 1340339"/>
                <a:gd name="connsiteX86" fmla="*/ 1521867 w 1887789"/>
                <a:gd name="connsiteY86" fmla="*/ 935709 h 1340339"/>
                <a:gd name="connsiteX87" fmla="*/ 1479004 w 1887789"/>
                <a:gd name="connsiteY87" fmla="*/ 973809 h 1340339"/>
                <a:gd name="connsiteX88" fmla="*/ 1417092 w 1887789"/>
                <a:gd name="connsiteY88" fmla="*/ 1038102 h 1340339"/>
                <a:gd name="connsiteX89" fmla="*/ 1343273 w 1887789"/>
                <a:gd name="connsiteY89" fmla="*/ 1076202 h 1340339"/>
                <a:gd name="connsiteX90" fmla="*/ 1233736 w 1887789"/>
                <a:gd name="connsiteY90" fmla="*/ 1123827 h 1340339"/>
                <a:gd name="connsiteX91" fmla="*/ 1126579 w 1887789"/>
                <a:gd name="connsiteY91" fmla="*/ 1173834 h 1340339"/>
                <a:gd name="connsiteX92" fmla="*/ 1019423 w 1887789"/>
                <a:gd name="connsiteY92" fmla="*/ 1223840 h 1340339"/>
                <a:gd name="connsiteX93" fmla="*/ 940842 w 1887789"/>
                <a:gd name="connsiteY93" fmla="*/ 1269084 h 1340339"/>
                <a:gd name="connsiteX94" fmla="*/ 869404 w 1887789"/>
                <a:gd name="connsiteY94" fmla="*/ 1307184 h 1340339"/>
                <a:gd name="connsiteX95" fmla="*/ 793204 w 1887789"/>
                <a:gd name="connsiteY95" fmla="*/ 1333377 h 134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887789" h="1340339">
                  <a:moveTo>
                    <a:pt x="793204" y="1333377"/>
                  </a:moveTo>
                  <a:cubicBezTo>
                    <a:pt x="767407" y="1310755"/>
                    <a:pt x="728117" y="1203202"/>
                    <a:pt x="714623" y="1171452"/>
                  </a:cubicBezTo>
                  <a:cubicBezTo>
                    <a:pt x="701129" y="1139702"/>
                    <a:pt x="716211" y="1154783"/>
                    <a:pt x="712242" y="1142877"/>
                  </a:cubicBezTo>
                  <a:cubicBezTo>
                    <a:pt x="708273" y="1130971"/>
                    <a:pt x="695177" y="1125018"/>
                    <a:pt x="690811" y="1100015"/>
                  </a:cubicBezTo>
                  <a:cubicBezTo>
                    <a:pt x="686445" y="1075012"/>
                    <a:pt x="684461" y="1015878"/>
                    <a:pt x="686048" y="992859"/>
                  </a:cubicBezTo>
                  <a:cubicBezTo>
                    <a:pt x="687635" y="969840"/>
                    <a:pt x="702320" y="979761"/>
                    <a:pt x="700336" y="961902"/>
                  </a:cubicBezTo>
                  <a:cubicBezTo>
                    <a:pt x="698352" y="944043"/>
                    <a:pt x="686048" y="907927"/>
                    <a:pt x="674142" y="885702"/>
                  </a:cubicBezTo>
                  <a:cubicBezTo>
                    <a:pt x="662236" y="863477"/>
                    <a:pt x="640804" y="846411"/>
                    <a:pt x="628898" y="828552"/>
                  </a:cubicBezTo>
                  <a:cubicBezTo>
                    <a:pt x="616992" y="810693"/>
                    <a:pt x="612626" y="791246"/>
                    <a:pt x="602704" y="778546"/>
                  </a:cubicBezTo>
                  <a:cubicBezTo>
                    <a:pt x="592782" y="765846"/>
                    <a:pt x="596751" y="769418"/>
                    <a:pt x="569367" y="752352"/>
                  </a:cubicBezTo>
                  <a:cubicBezTo>
                    <a:pt x="541983" y="735286"/>
                    <a:pt x="475307" y="696392"/>
                    <a:pt x="438398" y="676152"/>
                  </a:cubicBezTo>
                  <a:cubicBezTo>
                    <a:pt x="401489" y="655911"/>
                    <a:pt x="377677" y="650356"/>
                    <a:pt x="347911" y="630909"/>
                  </a:cubicBezTo>
                  <a:cubicBezTo>
                    <a:pt x="318145" y="611462"/>
                    <a:pt x="286395" y="580505"/>
                    <a:pt x="259804" y="559471"/>
                  </a:cubicBezTo>
                  <a:cubicBezTo>
                    <a:pt x="233213" y="538437"/>
                    <a:pt x="210592" y="519783"/>
                    <a:pt x="188367" y="504702"/>
                  </a:cubicBezTo>
                  <a:cubicBezTo>
                    <a:pt x="166142" y="489621"/>
                    <a:pt x="126454" y="468984"/>
                    <a:pt x="126454" y="468984"/>
                  </a:cubicBezTo>
                  <a:cubicBezTo>
                    <a:pt x="104626" y="456284"/>
                    <a:pt x="73273" y="436043"/>
                    <a:pt x="57398" y="428502"/>
                  </a:cubicBezTo>
                  <a:cubicBezTo>
                    <a:pt x="41523" y="420961"/>
                    <a:pt x="36363" y="429296"/>
                    <a:pt x="31204" y="423740"/>
                  </a:cubicBezTo>
                  <a:cubicBezTo>
                    <a:pt x="26045" y="418184"/>
                    <a:pt x="29220" y="403102"/>
                    <a:pt x="26442" y="395165"/>
                  </a:cubicBezTo>
                  <a:cubicBezTo>
                    <a:pt x="23664" y="387228"/>
                    <a:pt x="18505" y="380877"/>
                    <a:pt x="14536" y="376115"/>
                  </a:cubicBezTo>
                  <a:cubicBezTo>
                    <a:pt x="10567" y="371353"/>
                    <a:pt x="4613" y="370559"/>
                    <a:pt x="2629" y="366590"/>
                  </a:cubicBezTo>
                  <a:cubicBezTo>
                    <a:pt x="645" y="362621"/>
                    <a:pt x="-2133" y="356271"/>
                    <a:pt x="2629" y="352302"/>
                  </a:cubicBezTo>
                  <a:cubicBezTo>
                    <a:pt x="7391" y="348333"/>
                    <a:pt x="22870" y="346746"/>
                    <a:pt x="31204" y="342777"/>
                  </a:cubicBezTo>
                  <a:cubicBezTo>
                    <a:pt x="39538" y="338808"/>
                    <a:pt x="46683" y="330871"/>
                    <a:pt x="52636" y="328490"/>
                  </a:cubicBezTo>
                  <a:cubicBezTo>
                    <a:pt x="58589" y="326109"/>
                    <a:pt x="62954" y="331268"/>
                    <a:pt x="66923" y="328490"/>
                  </a:cubicBezTo>
                  <a:cubicBezTo>
                    <a:pt x="70892" y="325712"/>
                    <a:pt x="72082" y="316980"/>
                    <a:pt x="76448" y="311821"/>
                  </a:cubicBezTo>
                  <a:cubicBezTo>
                    <a:pt x="80814" y="306662"/>
                    <a:pt x="89545" y="303090"/>
                    <a:pt x="93117" y="297534"/>
                  </a:cubicBezTo>
                  <a:cubicBezTo>
                    <a:pt x="96689" y="291978"/>
                    <a:pt x="91132" y="282056"/>
                    <a:pt x="97879" y="278484"/>
                  </a:cubicBezTo>
                  <a:cubicBezTo>
                    <a:pt x="104626" y="274912"/>
                    <a:pt x="125661" y="275308"/>
                    <a:pt x="133598" y="276102"/>
                  </a:cubicBezTo>
                  <a:cubicBezTo>
                    <a:pt x="141535" y="276896"/>
                    <a:pt x="141932" y="279674"/>
                    <a:pt x="145504" y="283246"/>
                  </a:cubicBezTo>
                  <a:cubicBezTo>
                    <a:pt x="149076" y="286818"/>
                    <a:pt x="152251" y="294756"/>
                    <a:pt x="155029" y="297534"/>
                  </a:cubicBezTo>
                  <a:cubicBezTo>
                    <a:pt x="157807" y="300312"/>
                    <a:pt x="156220" y="305868"/>
                    <a:pt x="162173" y="299915"/>
                  </a:cubicBezTo>
                  <a:cubicBezTo>
                    <a:pt x="168126" y="293962"/>
                    <a:pt x="183207" y="271340"/>
                    <a:pt x="190748" y="261815"/>
                  </a:cubicBezTo>
                  <a:cubicBezTo>
                    <a:pt x="198289" y="252290"/>
                    <a:pt x="203845" y="250306"/>
                    <a:pt x="207417" y="242765"/>
                  </a:cubicBezTo>
                  <a:cubicBezTo>
                    <a:pt x="210989" y="235224"/>
                    <a:pt x="211782" y="226493"/>
                    <a:pt x="212179" y="216571"/>
                  </a:cubicBezTo>
                  <a:cubicBezTo>
                    <a:pt x="212576" y="206649"/>
                    <a:pt x="212179" y="191965"/>
                    <a:pt x="209798" y="183234"/>
                  </a:cubicBezTo>
                  <a:cubicBezTo>
                    <a:pt x="207417" y="174503"/>
                    <a:pt x="191542" y="166962"/>
                    <a:pt x="197892" y="164184"/>
                  </a:cubicBezTo>
                  <a:cubicBezTo>
                    <a:pt x="204242" y="161406"/>
                    <a:pt x="235595" y="168946"/>
                    <a:pt x="247898" y="166565"/>
                  </a:cubicBezTo>
                  <a:cubicBezTo>
                    <a:pt x="260201" y="164184"/>
                    <a:pt x="258217" y="160215"/>
                    <a:pt x="271711" y="149896"/>
                  </a:cubicBezTo>
                  <a:cubicBezTo>
                    <a:pt x="285205" y="139577"/>
                    <a:pt x="328861" y="104652"/>
                    <a:pt x="328861" y="104652"/>
                  </a:cubicBezTo>
                  <a:cubicBezTo>
                    <a:pt x="343942" y="92746"/>
                    <a:pt x="341164" y="83618"/>
                    <a:pt x="362198" y="78459"/>
                  </a:cubicBezTo>
                  <a:cubicBezTo>
                    <a:pt x="383232" y="73300"/>
                    <a:pt x="435223" y="71315"/>
                    <a:pt x="455067" y="73696"/>
                  </a:cubicBezTo>
                  <a:cubicBezTo>
                    <a:pt x="474911" y="76077"/>
                    <a:pt x="474514" y="86396"/>
                    <a:pt x="481261" y="92746"/>
                  </a:cubicBezTo>
                  <a:cubicBezTo>
                    <a:pt x="488008" y="99096"/>
                    <a:pt x="492373" y="107827"/>
                    <a:pt x="495548" y="111796"/>
                  </a:cubicBezTo>
                  <a:cubicBezTo>
                    <a:pt x="498723" y="115765"/>
                    <a:pt x="489992" y="126481"/>
                    <a:pt x="500311" y="116559"/>
                  </a:cubicBezTo>
                  <a:cubicBezTo>
                    <a:pt x="510630" y="106637"/>
                    <a:pt x="538411" y="62981"/>
                    <a:pt x="557461" y="52265"/>
                  </a:cubicBezTo>
                  <a:cubicBezTo>
                    <a:pt x="576511" y="41549"/>
                    <a:pt x="599927" y="45915"/>
                    <a:pt x="614611" y="52265"/>
                  </a:cubicBezTo>
                  <a:cubicBezTo>
                    <a:pt x="629295" y="58615"/>
                    <a:pt x="637630" y="83221"/>
                    <a:pt x="645567" y="90365"/>
                  </a:cubicBezTo>
                  <a:cubicBezTo>
                    <a:pt x="653504" y="97509"/>
                    <a:pt x="651917" y="96714"/>
                    <a:pt x="662236" y="95127"/>
                  </a:cubicBezTo>
                  <a:cubicBezTo>
                    <a:pt x="672555" y="93539"/>
                    <a:pt x="679301" y="86793"/>
                    <a:pt x="707479" y="80840"/>
                  </a:cubicBezTo>
                  <a:cubicBezTo>
                    <a:pt x="735657" y="74887"/>
                    <a:pt x="789235" y="64568"/>
                    <a:pt x="831304" y="59409"/>
                  </a:cubicBezTo>
                  <a:cubicBezTo>
                    <a:pt x="873373" y="54250"/>
                    <a:pt x="922586" y="53456"/>
                    <a:pt x="959892" y="49884"/>
                  </a:cubicBezTo>
                  <a:cubicBezTo>
                    <a:pt x="997198" y="46312"/>
                    <a:pt x="1029345" y="40358"/>
                    <a:pt x="1055142" y="37977"/>
                  </a:cubicBezTo>
                  <a:cubicBezTo>
                    <a:pt x="1080939" y="35596"/>
                    <a:pt x="1103164" y="38374"/>
                    <a:pt x="1114673" y="35596"/>
                  </a:cubicBezTo>
                  <a:cubicBezTo>
                    <a:pt x="1126182" y="32818"/>
                    <a:pt x="1120229" y="26468"/>
                    <a:pt x="1124198" y="21309"/>
                  </a:cubicBezTo>
                  <a:cubicBezTo>
                    <a:pt x="1128167" y="16150"/>
                    <a:pt x="1129358" y="7021"/>
                    <a:pt x="1138486" y="4640"/>
                  </a:cubicBezTo>
                  <a:cubicBezTo>
                    <a:pt x="1147614" y="2259"/>
                    <a:pt x="1142455" y="-5679"/>
                    <a:pt x="1178967" y="7021"/>
                  </a:cubicBezTo>
                  <a:cubicBezTo>
                    <a:pt x="1215480" y="19721"/>
                    <a:pt x="1324224" y="66156"/>
                    <a:pt x="1357561" y="80840"/>
                  </a:cubicBezTo>
                  <a:cubicBezTo>
                    <a:pt x="1390899" y="95524"/>
                    <a:pt x="1373833" y="85205"/>
                    <a:pt x="1378992" y="95127"/>
                  </a:cubicBezTo>
                  <a:cubicBezTo>
                    <a:pt x="1384151" y="105049"/>
                    <a:pt x="1389708" y="127671"/>
                    <a:pt x="1388517" y="140371"/>
                  </a:cubicBezTo>
                  <a:cubicBezTo>
                    <a:pt x="1387326" y="153071"/>
                    <a:pt x="1378595" y="163389"/>
                    <a:pt x="1371848" y="171327"/>
                  </a:cubicBezTo>
                  <a:cubicBezTo>
                    <a:pt x="1365101" y="179264"/>
                    <a:pt x="1353592" y="180852"/>
                    <a:pt x="1348036" y="187996"/>
                  </a:cubicBezTo>
                  <a:cubicBezTo>
                    <a:pt x="1342480" y="195140"/>
                    <a:pt x="1339702" y="205459"/>
                    <a:pt x="1338511" y="214190"/>
                  </a:cubicBezTo>
                  <a:cubicBezTo>
                    <a:pt x="1337320" y="222921"/>
                    <a:pt x="1333748" y="231653"/>
                    <a:pt x="1340892" y="240384"/>
                  </a:cubicBezTo>
                  <a:cubicBezTo>
                    <a:pt x="1348036" y="249115"/>
                    <a:pt x="1370261" y="257449"/>
                    <a:pt x="1381373" y="266577"/>
                  </a:cubicBezTo>
                  <a:cubicBezTo>
                    <a:pt x="1392486" y="275705"/>
                    <a:pt x="1400423" y="282849"/>
                    <a:pt x="1407567" y="295152"/>
                  </a:cubicBezTo>
                  <a:cubicBezTo>
                    <a:pt x="1414711" y="307455"/>
                    <a:pt x="1417489" y="320949"/>
                    <a:pt x="1424236" y="340396"/>
                  </a:cubicBezTo>
                  <a:cubicBezTo>
                    <a:pt x="1430983" y="359843"/>
                    <a:pt x="1433364" y="399134"/>
                    <a:pt x="1448048" y="411834"/>
                  </a:cubicBezTo>
                  <a:cubicBezTo>
                    <a:pt x="1462732" y="424534"/>
                    <a:pt x="1492895" y="419771"/>
                    <a:pt x="1512342" y="416596"/>
                  </a:cubicBezTo>
                  <a:cubicBezTo>
                    <a:pt x="1531789" y="413421"/>
                    <a:pt x="1547663" y="402309"/>
                    <a:pt x="1564729" y="392784"/>
                  </a:cubicBezTo>
                  <a:cubicBezTo>
                    <a:pt x="1581795" y="383259"/>
                    <a:pt x="1599258" y="366193"/>
                    <a:pt x="1614736" y="359446"/>
                  </a:cubicBezTo>
                  <a:cubicBezTo>
                    <a:pt x="1630214" y="352699"/>
                    <a:pt x="1640929" y="350715"/>
                    <a:pt x="1657598" y="352302"/>
                  </a:cubicBezTo>
                  <a:cubicBezTo>
                    <a:pt x="1674267" y="353889"/>
                    <a:pt x="1694507" y="357462"/>
                    <a:pt x="1714748" y="368971"/>
                  </a:cubicBezTo>
                  <a:cubicBezTo>
                    <a:pt x="1734989" y="380480"/>
                    <a:pt x="1769120" y="398340"/>
                    <a:pt x="1779042" y="421359"/>
                  </a:cubicBezTo>
                  <a:cubicBezTo>
                    <a:pt x="1788964" y="444378"/>
                    <a:pt x="1773088" y="480494"/>
                    <a:pt x="1774279" y="507084"/>
                  </a:cubicBezTo>
                  <a:cubicBezTo>
                    <a:pt x="1775470" y="533674"/>
                    <a:pt x="1781820" y="559868"/>
                    <a:pt x="1786186" y="580902"/>
                  </a:cubicBezTo>
                  <a:cubicBezTo>
                    <a:pt x="1790552" y="601936"/>
                    <a:pt x="1790154" y="616224"/>
                    <a:pt x="1800473" y="633290"/>
                  </a:cubicBezTo>
                  <a:cubicBezTo>
                    <a:pt x="1810792" y="650356"/>
                    <a:pt x="1833811" y="669405"/>
                    <a:pt x="1848098" y="683296"/>
                  </a:cubicBezTo>
                  <a:cubicBezTo>
                    <a:pt x="1862386" y="697187"/>
                    <a:pt x="1881039" y="708300"/>
                    <a:pt x="1886198" y="716634"/>
                  </a:cubicBezTo>
                  <a:cubicBezTo>
                    <a:pt x="1891357" y="724968"/>
                    <a:pt x="1882626" y="729333"/>
                    <a:pt x="1879054" y="733302"/>
                  </a:cubicBezTo>
                  <a:cubicBezTo>
                    <a:pt x="1875482" y="737271"/>
                    <a:pt x="1871117" y="738858"/>
                    <a:pt x="1864767" y="740446"/>
                  </a:cubicBezTo>
                  <a:cubicBezTo>
                    <a:pt x="1858417" y="742033"/>
                    <a:pt x="1852860" y="739255"/>
                    <a:pt x="1840954" y="742827"/>
                  </a:cubicBezTo>
                  <a:cubicBezTo>
                    <a:pt x="1829048" y="746399"/>
                    <a:pt x="1813966" y="752352"/>
                    <a:pt x="1793329" y="761877"/>
                  </a:cubicBezTo>
                  <a:cubicBezTo>
                    <a:pt x="1772692" y="771402"/>
                    <a:pt x="1717129" y="799977"/>
                    <a:pt x="1717129" y="799977"/>
                  </a:cubicBezTo>
                  <a:cubicBezTo>
                    <a:pt x="1692126" y="812677"/>
                    <a:pt x="1662361" y="826568"/>
                    <a:pt x="1643311" y="838077"/>
                  </a:cubicBezTo>
                  <a:cubicBezTo>
                    <a:pt x="1624261" y="849586"/>
                    <a:pt x="1615132" y="858715"/>
                    <a:pt x="1602829" y="869034"/>
                  </a:cubicBezTo>
                  <a:cubicBezTo>
                    <a:pt x="1590526" y="879353"/>
                    <a:pt x="1582986" y="888877"/>
                    <a:pt x="1569492" y="899990"/>
                  </a:cubicBezTo>
                  <a:cubicBezTo>
                    <a:pt x="1555998" y="911102"/>
                    <a:pt x="1536948" y="923406"/>
                    <a:pt x="1521867" y="935709"/>
                  </a:cubicBezTo>
                  <a:cubicBezTo>
                    <a:pt x="1506786" y="948012"/>
                    <a:pt x="1496467" y="956743"/>
                    <a:pt x="1479004" y="973809"/>
                  </a:cubicBezTo>
                  <a:cubicBezTo>
                    <a:pt x="1461542" y="990874"/>
                    <a:pt x="1439714" y="1021037"/>
                    <a:pt x="1417092" y="1038102"/>
                  </a:cubicBezTo>
                  <a:cubicBezTo>
                    <a:pt x="1394470" y="1055167"/>
                    <a:pt x="1373832" y="1061915"/>
                    <a:pt x="1343273" y="1076202"/>
                  </a:cubicBezTo>
                  <a:cubicBezTo>
                    <a:pt x="1312714" y="1090489"/>
                    <a:pt x="1269852" y="1107555"/>
                    <a:pt x="1233736" y="1123827"/>
                  </a:cubicBezTo>
                  <a:cubicBezTo>
                    <a:pt x="1197620" y="1140099"/>
                    <a:pt x="1126579" y="1173834"/>
                    <a:pt x="1126579" y="1173834"/>
                  </a:cubicBezTo>
                  <a:cubicBezTo>
                    <a:pt x="1090860" y="1190503"/>
                    <a:pt x="1050379" y="1207965"/>
                    <a:pt x="1019423" y="1223840"/>
                  </a:cubicBezTo>
                  <a:cubicBezTo>
                    <a:pt x="988467" y="1239715"/>
                    <a:pt x="965845" y="1255193"/>
                    <a:pt x="940842" y="1269084"/>
                  </a:cubicBezTo>
                  <a:cubicBezTo>
                    <a:pt x="915839" y="1282975"/>
                    <a:pt x="894407" y="1297262"/>
                    <a:pt x="869404" y="1307184"/>
                  </a:cubicBezTo>
                  <a:cubicBezTo>
                    <a:pt x="844401" y="1317106"/>
                    <a:pt x="819001" y="1355999"/>
                    <a:pt x="793204" y="1333377"/>
                  </a:cubicBezTo>
                  <a:close/>
                </a:path>
              </a:pathLst>
            </a:custGeom>
            <a:solidFill>
              <a:srgbClr val="3EAE7E"/>
            </a:solidFill>
            <a:ln>
              <a:solidFill>
                <a:schemeClr val="bg1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Дуга 9"/>
            <p:cNvSpPr/>
            <p:nvPr/>
          </p:nvSpPr>
          <p:spPr>
            <a:xfrm rot="13707771">
              <a:off x="9621700" y="792945"/>
              <a:ext cx="500619" cy="2576222"/>
            </a:xfrm>
            <a:prstGeom prst="arc">
              <a:avLst>
                <a:gd name="adj1" fmla="val 16389423"/>
                <a:gd name="adj2" fmla="val 21512442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454791" y="1460341"/>
              <a:ext cx="1019831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ЮГОРСК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Дуга 11"/>
            <p:cNvSpPr/>
            <p:nvPr/>
          </p:nvSpPr>
          <p:spPr>
            <a:xfrm rot="15964144">
              <a:off x="7595408" y="181739"/>
              <a:ext cx="1220463" cy="4434956"/>
            </a:xfrm>
            <a:prstGeom prst="arc">
              <a:avLst>
                <a:gd name="adj1" fmla="val 17021005"/>
                <a:gd name="adj2" fmla="val 4374873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 rot="21391123">
              <a:off x="8005858" y="1578041"/>
              <a:ext cx="430320" cy="15677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200" b="1">
                  <a:solidFill>
                    <a:srgbClr val="005E2A"/>
                  </a:solidFill>
                </a:defRPr>
              </a:lvl1pPr>
            </a:lstStyle>
            <a:p>
              <a:r>
                <a:rPr lang="ru-RU" sz="1000" dirty="0" smtClean="0"/>
                <a:t>1 790 км</a:t>
              </a:r>
              <a:endParaRPr lang="ru-RU" sz="10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8249972">
              <a:off x="8861260" y="2343488"/>
              <a:ext cx="329887" cy="1752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800" b="1">
                  <a:solidFill>
                    <a:srgbClr val="005E2A"/>
                  </a:solidFill>
                </a:defRPr>
              </a:lvl1pPr>
            </a:lstStyle>
            <a:p>
              <a:r>
                <a:rPr lang="ru-RU" sz="1000" dirty="0" smtClean="0"/>
                <a:t>534 км</a:t>
              </a:r>
              <a:endParaRPr lang="ru-RU" sz="1000" dirty="0"/>
            </a:p>
          </p:txBody>
        </p:sp>
        <p:sp>
          <p:nvSpPr>
            <p:cNvPr id="15" name="Дуга 14"/>
            <p:cNvSpPr/>
            <p:nvPr/>
          </p:nvSpPr>
          <p:spPr>
            <a:xfrm rot="13912997">
              <a:off x="8983842" y="666565"/>
              <a:ext cx="1844266" cy="4381870"/>
            </a:xfrm>
            <a:prstGeom prst="arc">
              <a:avLst>
                <a:gd name="adj1" fmla="val 17444096"/>
                <a:gd name="adj2" fmla="val 1934323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 rot="19333254">
              <a:off x="8922428" y="2080735"/>
              <a:ext cx="368715" cy="15677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800" b="1">
                  <a:solidFill>
                    <a:srgbClr val="005E2A"/>
                  </a:solidFill>
                </a:defRPr>
              </a:lvl1pPr>
            </a:lstStyle>
            <a:p>
              <a:r>
                <a:rPr lang="ru-RU" sz="1000" dirty="0" smtClean="0"/>
                <a:t>880 км</a:t>
              </a:r>
              <a:endParaRPr lang="ru-RU" sz="1000" dirty="0"/>
            </a:p>
          </p:txBody>
        </p:sp>
        <p:sp>
          <p:nvSpPr>
            <p:cNvPr id="17" name="TextBox 16"/>
            <p:cNvSpPr txBox="1"/>
            <p:nvPr/>
          </p:nvSpPr>
          <p:spPr>
            <a:xfrm rot="19550985">
              <a:off x="8580152" y="2009601"/>
              <a:ext cx="430320" cy="15677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800" b="1">
                  <a:solidFill>
                    <a:srgbClr val="005E2A"/>
                  </a:solidFill>
                </a:defRPr>
              </a:lvl1pPr>
            </a:lstStyle>
            <a:p>
              <a:r>
                <a:rPr lang="ru-RU" sz="1000" dirty="0" smtClean="0"/>
                <a:t>2 530 км</a:t>
              </a:r>
              <a:endParaRPr lang="ru-RU" sz="1000" dirty="0"/>
            </a:p>
          </p:txBody>
        </p:sp>
        <p:sp>
          <p:nvSpPr>
            <p:cNvPr id="18" name="Дуга 17"/>
            <p:cNvSpPr/>
            <p:nvPr/>
          </p:nvSpPr>
          <p:spPr>
            <a:xfrm rot="13575406">
              <a:off x="7973937" y="1139599"/>
              <a:ext cx="1909274" cy="4285895"/>
            </a:xfrm>
            <a:prstGeom prst="arc">
              <a:avLst>
                <a:gd name="adj1" fmla="val 17620762"/>
                <a:gd name="adj2" fmla="val 4138176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 rot="4292239">
              <a:off x="9854818" y="2221779"/>
              <a:ext cx="311514" cy="1752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800" b="1">
                  <a:solidFill>
                    <a:srgbClr val="005E2A"/>
                  </a:solidFill>
                </a:defRPr>
              </a:lvl1pPr>
            </a:lstStyle>
            <a:p>
              <a:r>
                <a:rPr lang="ru-RU" sz="1000" dirty="0"/>
                <a:t>472км</a:t>
              </a:r>
            </a:p>
          </p:txBody>
        </p:sp>
        <p:sp>
          <p:nvSpPr>
            <p:cNvPr id="20" name="Дуга 19"/>
            <p:cNvSpPr/>
            <p:nvPr/>
          </p:nvSpPr>
          <p:spPr>
            <a:xfrm rot="20432349">
              <a:off x="8864927" y="379289"/>
              <a:ext cx="1005044" cy="3586412"/>
            </a:xfrm>
            <a:prstGeom prst="arc">
              <a:avLst>
                <a:gd name="adj1" fmla="val 20079754"/>
                <a:gd name="adj2" fmla="val 4013818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 rot="2306084">
              <a:off x="10600676" y="2271414"/>
              <a:ext cx="348180" cy="15677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800" b="1">
                  <a:solidFill>
                    <a:srgbClr val="005E2A"/>
                  </a:solidFill>
                </a:defRPr>
              </a:lvl1pPr>
            </a:lstStyle>
            <a:p>
              <a:r>
                <a:rPr lang="ru-RU" sz="1000" dirty="0"/>
                <a:t>910км</a:t>
              </a:r>
            </a:p>
          </p:txBody>
        </p:sp>
        <p:pic>
          <p:nvPicPr>
            <p:cNvPr id="22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441" y="3897986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Овал 22"/>
            <p:cNvSpPr/>
            <p:nvPr/>
          </p:nvSpPr>
          <p:spPr>
            <a:xfrm>
              <a:off x="9554246" y="1783804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914506" y="1782940"/>
              <a:ext cx="1192037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rgbClr val="005E2A"/>
                  </a:solidFill>
                </a:defRPr>
              </a:lvl1pPr>
            </a:lstStyle>
            <a:p>
              <a:r>
                <a:rPr lang="ru-RU" sz="1400" dirty="0"/>
                <a:t>Ханты-Мансийск</a:t>
              </a:r>
            </a:p>
          </p:txBody>
        </p:sp>
        <p:sp>
          <p:nvSpPr>
            <p:cNvPr id="25" name="Овал 24"/>
            <p:cNvSpPr/>
            <p:nvPr/>
          </p:nvSpPr>
          <p:spPr>
            <a:xfrm>
              <a:off x="11306080" y="1978228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8837197" y="2775952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26373" y="3110588"/>
              <a:ext cx="345898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Уфа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28" name="Овал 27"/>
            <p:cNvSpPr/>
            <p:nvPr/>
          </p:nvSpPr>
          <p:spPr>
            <a:xfrm>
              <a:off x="8076824" y="3325186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954247" y="1839729"/>
              <a:ext cx="1004155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Санкт-Петербург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30" name="Овал 29"/>
            <p:cNvSpPr/>
            <p:nvPr/>
          </p:nvSpPr>
          <p:spPr>
            <a:xfrm>
              <a:off x="6435960" y="2031759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23334" y="2760486"/>
              <a:ext cx="515881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Москва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7000107" y="2966700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7197792" y="3826608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629260" y="3095231"/>
              <a:ext cx="400658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Омск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11641782" y="3298802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8963025" y="1908780"/>
              <a:ext cx="617912" cy="882046"/>
            </a:xfrm>
            <a:custGeom>
              <a:avLst/>
              <a:gdLst>
                <a:gd name="connsiteX0" fmla="*/ 0 w 590550"/>
                <a:gd name="connsiteY0" fmla="*/ 866775 h 866775"/>
                <a:gd name="connsiteX1" fmla="*/ 590550 w 590550"/>
                <a:gd name="connsiteY1" fmla="*/ 0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0550" h="866775">
                  <a:moveTo>
                    <a:pt x="0" y="866775"/>
                  </a:moveTo>
                  <a:cubicBezTo>
                    <a:pt x="256381" y="511175"/>
                    <a:pt x="512763" y="155575"/>
                    <a:pt x="590550" y="0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074773" y="2979881"/>
              <a:ext cx="693851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Челябинск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9137121" y="3170273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32554" y="2273208"/>
              <a:ext cx="470248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Пермь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8076824" y="2504119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8204200" y="2895600"/>
              <a:ext cx="654050" cy="463550"/>
            </a:xfrm>
            <a:custGeom>
              <a:avLst/>
              <a:gdLst>
                <a:gd name="connsiteX0" fmla="*/ 654050 w 654050"/>
                <a:gd name="connsiteY0" fmla="*/ 0 h 463550"/>
                <a:gd name="connsiteX1" fmla="*/ 0 w 654050"/>
                <a:gd name="connsiteY1" fmla="*/ 46355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4050" h="463550">
                  <a:moveTo>
                    <a:pt x="654050" y="0"/>
                  </a:moveTo>
                  <a:lnTo>
                    <a:pt x="0" y="463550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8953500" y="2905125"/>
              <a:ext cx="200025" cy="271463"/>
            </a:xfrm>
            <a:custGeom>
              <a:avLst/>
              <a:gdLst>
                <a:gd name="connsiteX0" fmla="*/ 0 w 200025"/>
                <a:gd name="connsiteY0" fmla="*/ 0 h 271463"/>
                <a:gd name="connsiteX1" fmla="*/ 200025 w 200025"/>
                <a:gd name="connsiteY1" fmla="*/ 271463 h 27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71463">
                  <a:moveTo>
                    <a:pt x="0" y="0"/>
                  </a:moveTo>
                  <a:lnTo>
                    <a:pt x="200025" y="271463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 42"/>
            <p:cNvSpPr/>
            <p:nvPr/>
          </p:nvSpPr>
          <p:spPr>
            <a:xfrm flipV="1">
              <a:off x="9714158" y="1874592"/>
              <a:ext cx="1605981" cy="166879"/>
            </a:xfrm>
            <a:custGeom>
              <a:avLst/>
              <a:gdLst>
                <a:gd name="connsiteX0" fmla="*/ 0 w 590550"/>
                <a:gd name="connsiteY0" fmla="*/ 866775 h 866775"/>
                <a:gd name="connsiteX1" fmla="*/ 590550 w 590550"/>
                <a:gd name="connsiteY1" fmla="*/ 0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0550" h="866775">
                  <a:moveTo>
                    <a:pt x="0" y="866775"/>
                  </a:moveTo>
                  <a:cubicBezTo>
                    <a:pt x="256381" y="511175"/>
                    <a:pt x="512763" y="155575"/>
                    <a:pt x="590550" y="0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210688" y="2252685"/>
              <a:ext cx="1133337" cy="283595"/>
            </a:xfrm>
            <a:custGeom>
              <a:avLst/>
              <a:gdLst>
                <a:gd name="connsiteX0" fmla="*/ 0 w 1341120"/>
                <a:gd name="connsiteY0" fmla="*/ 632460 h 632460"/>
                <a:gd name="connsiteX1" fmla="*/ 1341120 w 1341120"/>
                <a:gd name="connsiteY1" fmla="*/ 0 h 632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1120" h="632460">
                  <a:moveTo>
                    <a:pt x="0" y="632460"/>
                  </a:moveTo>
                  <a:lnTo>
                    <a:pt x="1341120" y="0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олилиния 44"/>
            <p:cNvSpPr/>
            <p:nvPr/>
          </p:nvSpPr>
          <p:spPr>
            <a:xfrm flipV="1">
              <a:off x="7160325" y="3028902"/>
              <a:ext cx="912052" cy="333677"/>
            </a:xfrm>
            <a:custGeom>
              <a:avLst/>
              <a:gdLst>
                <a:gd name="connsiteX0" fmla="*/ 1682750 w 1682750"/>
                <a:gd name="connsiteY0" fmla="*/ 0 h 196850"/>
                <a:gd name="connsiteX1" fmla="*/ 0 w 1682750"/>
                <a:gd name="connsiteY1" fmla="*/ 196850 h 19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2750" h="196850">
                  <a:moveTo>
                    <a:pt x="1682750" y="0"/>
                  </a:moveTo>
                  <a:lnTo>
                    <a:pt x="0" y="196850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7350667" y="3438849"/>
              <a:ext cx="721709" cy="408923"/>
            </a:xfrm>
            <a:custGeom>
              <a:avLst/>
              <a:gdLst>
                <a:gd name="connsiteX0" fmla="*/ 654050 w 654050"/>
                <a:gd name="connsiteY0" fmla="*/ 0 h 463550"/>
                <a:gd name="connsiteX1" fmla="*/ 0 w 654050"/>
                <a:gd name="connsiteY1" fmla="*/ 46355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4050" h="463550">
                  <a:moveTo>
                    <a:pt x="654050" y="0"/>
                  </a:moveTo>
                  <a:lnTo>
                    <a:pt x="0" y="463550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229700" y="3253779"/>
              <a:ext cx="907421" cy="133325"/>
            </a:xfrm>
            <a:custGeom>
              <a:avLst/>
              <a:gdLst>
                <a:gd name="connsiteX0" fmla="*/ 654050 w 654050"/>
                <a:gd name="connsiteY0" fmla="*/ 0 h 463550"/>
                <a:gd name="connsiteX1" fmla="*/ 0 w 654050"/>
                <a:gd name="connsiteY1" fmla="*/ 46355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4050" h="463550">
                  <a:moveTo>
                    <a:pt x="654050" y="0"/>
                  </a:moveTo>
                  <a:lnTo>
                    <a:pt x="0" y="463550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7154264" y="2622782"/>
              <a:ext cx="889354" cy="354000"/>
            </a:xfrm>
            <a:custGeom>
              <a:avLst/>
              <a:gdLst>
                <a:gd name="connsiteX0" fmla="*/ 654050 w 654050"/>
                <a:gd name="connsiteY0" fmla="*/ 0 h 463550"/>
                <a:gd name="connsiteX1" fmla="*/ 0 w 654050"/>
                <a:gd name="connsiteY1" fmla="*/ 46355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4050" h="463550">
                  <a:moveTo>
                    <a:pt x="654050" y="0"/>
                  </a:moveTo>
                  <a:lnTo>
                    <a:pt x="0" y="463550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олилиния 48"/>
            <p:cNvSpPr/>
            <p:nvPr/>
          </p:nvSpPr>
          <p:spPr>
            <a:xfrm flipV="1">
              <a:off x="8224359" y="2616573"/>
              <a:ext cx="633072" cy="210423"/>
            </a:xfrm>
            <a:custGeom>
              <a:avLst/>
              <a:gdLst>
                <a:gd name="connsiteX0" fmla="*/ 654050 w 654050"/>
                <a:gd name="connsiteY0" fmla="*/ 0 h 463550"/>
                <a:gd name="connsiteX1" fmla="*/ 0 w 654050"/>
                <a:gd name="connsiteY1" fmla="*/ 46355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4050" h="463550">
                  <a:moveTo>
                    <a:pt x="654050" y="0"/>
                  </a:moveTo>
                  <a:lnTo>
                    <a:pt x="0" y="463550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олилиния 49"/>
            <p:cNvSpPr/>
            <p:nvPr/>
          </p:nvSpPr>
          <p:spPr>
            <a:xfrm flipV="1">
              <a:off x="6539115" y="2171805"/>
              <a:ext cx="476577" cy="804976"/>
            </a:xfrm>
            <a:custGeom>
              <a:avLst/>
              <a:gdLst>
                <a:gd name="connsiteX0" fmla="*/ 1682750 w 1682750"/>
                <a:gd name="connsiteY0" fmla="*/ 0 h 196850"/>
                <a:gd name="connsiteX1" fmla="*/ 0 w 1682750"/>
                <a:gd name="connsiteY1" fmla="*/ 196850 h 19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2750" h="196850">
                  <a:moveTo>
                    <a:pt x="1682750" y="0"/>
                  </a:moveTo>
                  <a:lnTo>
                    <a:pt x="0" y="196850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671810" y="2742936"/>
              <a:ext cx="546684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Тюмень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9976567" y="2944334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8985626" y="2853409"/>
              <a:ext cx="990941" cy="133230"/>
            </a:xfrm>
            <a:custGeom>
              <a:avLst/>
              <a:gdLst>
                <a:gd name="connsiteX0" fmla="*/ 0 w 200025"/>
                <a:gd name="connsiteY0" fmla="*/ 0 h 271463"/>
                <a:gd name="connsiteX1" fmla="*/ 200025 w 200025"/>
                <a:gd name="connsiteY1" fmla="*/ 271463 h 27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71463">
                  <a:moveTo>
                    <a:pt x="0" y="0"/>
                  </a:moveTo>
                  <a:lnTo>
                    <a:pt x="200025" y="271463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олилиния 53"/>
            <p:cNvSpPr/>
            <p:nvPr/>
          </p:nvSpPr>
          <p:spPr>
            <a:xfrm>
              <a:off x="10129443" y="3023578"/>
              <a:ext cx="1512339" cy="314457"/>
            </a:xfrm>
            <a:custGeom>
              <a:avLst/>
              <a:gdLst>
                <a:gd name="connsiteX0" fmla="*/ 0 w 200025"/>
                <a:gd name="connsiteY0" fmla="*/ 0 h 271463"/>
                <a:gd name="connsiteX1" fmla="*/ 200025 w 200025"/>
                <a:gd name="connsiteY1" fmla="*/ 271463 h 27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71463">
                  <a:moveTo>
                    <a:pt x="0" y="0"/>
                  </a:moveTo>
                  <a:lnTo>
                    <a:pt x="200025" y="271463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олилиния 54"/>
            <p:cNvSpPr/>
            <p:nvPr/>
          </p:nvSpPr>
          <p:spPr>
            <a:xfrm>
              <a:off x="9014908" y="1923979"/>
              <a:ext cx="608162" cy="886786"/>
            </a:xfrm>
            <a:custGeom>
              <a:avLst/>
              <a:gdLst>
                <a:gd name="connsiteX0" fmla="*/ 0 w 590550"/>
                <a:gd name="connsiteY0" fmla="*/ 866775 h 866775"/>
                <a:gd name="connsiteX1" fmla="*/ 590550 w 590550"/>
                <a:gd name="connsiteY1" fmla="*/ 0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0550" h="866775">
                  <a:moveTo>
                    <a:pt x="0" y="866775"/>
                  </a:moveTo>
                  <a:cubicBezTo>
                    <a:pt x="256381" y="511175"/>
                    <a:pt x="512763" y="155575"/>
                    <a:pt x="590550" y="0"/>
                  </a:cubicBez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олилиния 55"/>
            <p:cNvSpPr/>
            <p:nvPr/>
          </p:nvSpPr>
          <p:spPr>
            <a:xfrm>
              <a:off x="7147560" y="2865120"/>
              <a:ext cx="1676400" cy="152400"/>
            </a:xfrm>
            <a:custGeom>
              <a:avLst/>
              <a:gdLst>
                <a:gd name="connsiteX0" fmla="*/ 0 w 1676400"/>
                <a:gd name="connsiteY0" fmla="*/ 152400 h 152400"/>
                <a:gd name="connsiteX1" fmla="*/ 1676400 w 1676400"/>
                <a:gd name="connsiteY1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76400" h="152400">
                  <a:moveTo>
                    <a:pt x="0" y="152400"/>
                  </a:moveTo>
                  <a:lnTo>
                    <a:pt x="1676400" y="0"/>
                  </a:ln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8255471" y="2574136"/>
              <a:ext cx="616744" cy="214312"/>
            </a:xfrm>
            <a:custGeom>
              <a:avLst/>
              <a:gdLst>
                <a:gd name="connsiteX0" fmla="*/ 0 w 616744"/>
                <a:gd name="connsiteY0" fmla="*/ 0 h 214312"/>
                <a:gd name="connsiteX1" fmla="*/ 616744 w 616744"/>
                <a:gd name="connsiteY1" fmla="*/ 214312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6744" h="214312">
                  <a:moveTo>
                    <a:pt x="0" y="0"/>
                  </a:moveTo>
                  <a:lnTo>
                    <a:pt x="616744" y="214312"/>
                  </a:ln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557554" y="2582454"/>
              <a:ext cx="842158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Екатеринбург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59" name="Полилиния 58"/>
            <p:cNvSpPr/>
            <p:nvPr/>
          </p:nvSpPr>
          <p:spPr>
            <a:xfrm>
              <a:off x="6572250" y="2143125"/>
              <a:ext cx="2252663" cy="714375"/>
            </a:xfrm>
            <a:custGeom>
              <a:avLst/>
              <a:gdLst>
                <a:gd name="connsiteX0" fmla="*/ 0 w 2252663"/>
                <a:gd name="connsiteY0" fmla="*/ 0 h 714375"/>
                <a:gd name="connsiteX1" fmla="*/ 2252663 w 2252663"/>
                <a:gd name="connsiteY1" fmla="*/ 714375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52663" h="714375">
                  <a:moveTo>
                    <a:pt x="0" y="0"/>
                  </a:moveTo>
                  <a:lnTo>
                    <a:pt x="2252663" y="714375"/>
                  </a:ln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0" name="Полилиния 59"/>
            <p:cNvSpPr/>
            <p:nvPr/>
          </p:nvSpPr>
          <p:spPr>
            <a:xfrm>
              <a:off x="8186738" y="2876550"/>
              <a:ext cx="638175" cy="438150"/>
            </a:xfrm>
            <a:custGeom>
              <a:avLst/>
              <a:gdLst>
                <a:gd name="connsiteX0" fmla="*/ 638175 w 638175"/>
                <a:gd name="connsiteY0" fmla="*/ 0 h 438150"/>
                <a:gd name="connsiteX1" fmla="*/ 0 w 638175"/>
                <a:gd name="connsiteY1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8175" h="438150">
                  <a:moveTo>
                    <a:pt x="638175" y="0"/>
                  </a:moveTo>
                  <a:lnTo>
                    <a:pt x="0" y="438150"/>
                  </a:ln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олилиния 60"/>
            <p:cNvSpPr/>
            <p:nvPr/>
          </p:nvSpPr>
          <p:spPr>
            <a:xfrm>
              <a:off x="8915400" y="2924175"/>
              <a:ext cx="214313" cy="276225"/>
            </a:xfrm>
            <a:custGeom>
              <a:avLst/>
              <a:gdLst>
                <a:gd name="connsiteX0" fmla="*/ 0 w 214313"/>
                <a:gd name="connsiteY0" fmla="*/ 0 h 276225"/>
                <a:gd name="connsiteX1" fmla="*/ 214313 w 214313"/>
                <a:gd name="connsiteY1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313" h="276225">
                  <a:moveTo>
                    <a:pt x="0" y="0"/>
                  </a:moveTo>
                  <a:lnTo>
                    <a:pt x="214313" y="276225"/>
                  </a:ln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9010650" y="2809875"/>
              <a:ext cx="985838" cy="138113"/>
            </a:xfrm>
            <a:custGeom>
              <a:avLst/>
              <a:gdLst>
                <a:gd name="connsiteX0" fmla="*/ 0 w 985838"/>
                <a:gd name="connsiteY0" fmla="*/ 0 h 138113"/>
                <a:gd name="connsiteX1" fmla="*/ 985838 w 985838"/>
                <a:gd name="connsiteY1" fmla="*/ 138113 h 13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5838" h="138113">
                  <a:moveTo>
                    <a:pt x="0" y="0"/>
                  </a:moveTo>
                  <a:lnTo>
                    <a:pt x="985838" y="138113"/>
                  </a:ln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олилиния 62"/>
            <p:cNvSpPr/>
            <p:nvPr/>
          </p:nvSpPr>
          <p:spPr>
            <a:xfrm>
              <a:off x="10129838" y="2986088"/>
              <a:ext cx="1533525" cy="319087"/>
            </a:xfrm>
            <a:custGeom>
              <a:avLst/>
              <a:gdLst>
                <a:gd name="connsiteX0" fmla="*/ 0 w 1533525"/>
                <a:gd name="connsiteY0" fmla="*/ 0 h 319087"/>
                <a:gd name="connsiteX1" fmla="*/ 1533525 w 1533525"/>
                <a:gd name="connsiteY1" fmla="*/ 319087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33525" h="319087">
                  <a:moveTo>
                    <a:pt x="0" y="0"/>
                  </a:moveTo>
                  <a:cubicBezTo>
                    <a:pt x="650081" y="145653"/>
                    <a:pt x="1300162" y="291306"/>
                    <a:pt x="1533525" y="319087"/>
                  </a:cubicBez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олилиния 63"/>
            <p:cNvSpPr/>
            <p:nvPr/>
          </p:nvSpPr>
          <p:spPr>
            <a:xfrm>
              <a:off x="7305675" y="2938463"/>
              <a:ext cx="742950" cy="885825"/>
            </a:xfrm>
            <a:custGeom>
              <a:avLst/>
              <a:gdLst>
                <a:gd name="connsiteX0" fmla="*/ 0 w 742950"/>
                <a:gd name="connsiteY0" fmla="*/ 885825 h 885825"/>
                <a:gd name="connsiteX1" fmla="*/ 742950 w 742950"/>
                <a:gd name="connsiteY1" fmla="*/ 0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2950" h="885825">
                  <a:moveTo>
                    <a:pt x="0" y="885825"/>
                  </a:moveTo>
                  <a:lnTo>
                    <a:pt x="742950" y="0"/>
                  </a:ln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826548" y="3716463"/>
              <a:ext cx="394954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Сочи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66" name="Дуга 65"/>
            <p:cNvSpPr/>
            <p:nvPr/>
          </p:nvSpPr>
          <p:spPr>
            <a:xfrm rot="18702165">
              <a:off x="10141705" y="1185479"/>
              <a:ext cx="1005044" cy="3586412"/>
            </a:xfrm>
            <a:prstGeom prst="arc">
              <a:avLst>
                <a:gd name="adj1" fmla="val 16849573"/>
                <a:gd name="adj2" fmla="val 4013818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Picture 10" descr="https://e7.pngegg.com/pngimages/593/608/png-clipart-flight-aviation-aerospace-aircraft-maintenance-management-aerospace-blu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2" t="1113" r="11676" b="1380"/>
            <a:stretch/>
          </p:blipFill>
          <p:spPr bwMode="auto">
            <a:xfrm>
              <a:off x="7084183" y="3866478"/>
              <a:ext cx="119725" cy="12366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0" descr="https://e7.pngegg.com/pngimages/593/608/png-clipart-flight-aviation-aerospace-aircraft-maintenance-management-aerospace-blue-logo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2" t="1113" r="11676" b="1380"/>
            <a:stretch/>
          </p:blipFill>
          <p:spPr bwMode="auto">
            <a:xfrm>
              <a:off x="9688398" y="1702654"/>
              <a:ext cx="184174" cy="18707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0" descr="https://e7.pngegg.com/pngimages/593/608/png-clipart-flight-aviation-aerospace-aircraft-maintenance-management-aerospace-blu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2" t="1113" r="11676" b="1380"/>
            <a:stretch/>
          </p:blipFill>
          <p:spPr bwMode="auto">
            <a:xfrm>
              <a:off x="6335176" y="2081291"/>
              <a:ext cx="119725" cy="12366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0" descr="https://e7.pngegg.com/pngimages/593/608/png-clipart-flight-aviation-aerospace-aircraft-maintenance-management-aerospace-blu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2" t="1113" r="11676" b="1380"/>
            <a:stretch/>
          </p:blipFill>
          <p:spPr bwMode="auto">
            <a:xfrm>
              <a:off x="7960000" y="3392095"/>
              <a:ext cx="119725" cy="12366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0" descr="https://e7.pngegg.com/pngimages/593/608/png-clipart-flight-aviation-aerospace-aircraft-maintenance-management-aerospace-blu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2" t="1113" r="11676" b="1380"/>
            <a:stretch/>
          </p:blipFill>
          <p:spPr bwMode="auto">
            <a:xfrm>
              <a:off x="8728331" y="2821993"/>
              <a:ext cx="119725" cy="12366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0" descr="https://e7.pngegg.com/pngimages/593/608/png-clipart-flight-aviation-aerospace-aircraft-maintenance-management-aerospace-blu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2" t="1113" r="11676" b="1380"/>
            <a:stretch/>
          </p:blipFill>
          <p:spPr bwMode="auto">
            <a:xfrm>
              <a:off x="9883311" y="3011921"/>
              <a:ext cx="119725" cy="12366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0" descr="https://e7.pngegg.com/pngimages/593/608/png-clipart-flight-aviation-aerospace-aircraft-maintenance-management-aerospace-blu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2" t="1113" r="11676" b="1380"/>
            <a:stretch/>
          </p:blipFill>
          <p:spPr bwMode="auto">
            <a:xfrm>
              <a:off x="11542112" y="3364325"/>
              <a:ext cx="119725" cy="12366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817" y="3421466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7004" y="2824341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2514" y="3182973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2181" y="2980266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24" y="2025577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7334" y="2881259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885" y="3391125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810" y="2462814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Группа 81"/>
          <p:cNvGrpSpPr/>
          <p:nvPr/>
        </p:nvGrpSpPr>
        <p:grpSpPr>
          <a:xfrm>
            <a:off x="7368901" y="5229904"/>
            <a:ext cx="3831829" cy="636718"/>
            <a:chOff x="7806185" y="4758631"/>
            <a:chExt cx="3831829" cy="636718"/>
          </a:xfrm>
        </p:grpSpPr>
        <p:cxnSp>
          <p:nvCxnSpPr>
            <p:cNvPr id="83" name="Прямая соединительная линия 82"/>
            <p:cNvCxnSpPr/>
            <p:nvPr/>
          </p:nvCxnSpPr>
          <p:spPr>
            <a:xfrm>
              <a:off x="7809753" y="4929778"/>
              <a:ext cx="500619" cy="0"/>
            </a:xfrm>
            <a:prstGeom prst="lin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4" name="Прямая соединительная линия 83"/>
            <p:cNvCxnSpPr/>
            <p:nvPr/>
          </p:nvCxnSpPr>
          <p:spPr>
            <a:xfrm flipV="1">
              <a:off x="7806185" y="5273282"/>
              <a:ext cx="423252" cy="262"/>
            </a:xfrm>
            <a:prstGeom prst="line">
              <a:avLst/>
            </a:prstGeom>
            <a:ln w="38100"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8266823" y="4758631"/>
              <a:ext cx="1689886" cy="27699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а</a:t>
              </a:r>
              <a:r>
                <a:rPr lang="ru-RU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втомобильные дороги</a:t>
              </a:r>
              <a:endPara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259820" y="5118350"/>
              <a:ext cx="1848583" cy="27699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железнодорожные дороги</a:t>
              </a:r>
              <a:endPara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87" name="Picture 10" descr="https://e7.pngegg.com/pngimages/593/608/png-clipart-flight-aviation-aerospace-aircraft-maintenance-management-aerospace-blue-logo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2" t="1113" r="11676" b="1380"/>
            <a:stretch/>
          </p:blipFill>
          <p:spPr bwMode="auto">
            <a:xfrm>
              <a:off x="10466809" y="4823539"/>
              <a:ext cx="184174" cy="18707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>
              <a:off x="10787566" y="4762642"/>
              <a:ext cx="772969" cy="27699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аэропорт</a:t>
              </a:r>
              <a:endPara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89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4943" y="5167538"/>
              <a:ext cx="227905" cy="21148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TextBox 89"/>
            <p:cNvSpPr txBox="1"/>
            <p:nvPr/>
          </p:nvSpPr>
          <p:spPr>
            <a:xfrm>
              <a:off x="10783293" y="5114365"/>
              <a:ext cx="854721" cy="27699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ж/д вокзал</a:t>
              </a:r>
              <a:endPara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276039" y="1308170"/>
            <a:ext cx="1582815" cy="707886"/>
            <a:chOff x="548749" y="1696340"/>
            <a:chExt cx="1582815" cy="707886"/>
          </a:xfrm>
        </p:grpSpPr>
        <p:sp>
          <p:nvSpPr>
            <p:cNvPr id="92" name="TextBox 91"/>
            <p:cNvSpPr txBox="1"/>
            <p:nvPr/>
          </p:nvSpPr>
          <p:spPr>
            <a:xfrm>
              <a:off x="548749" y="1696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036241"/>
                  </a:solidFill>
                </a:rPr>
                <a:t>1</a:t>
              </a:r>
              <a:endParaRPr lang="ru-RU" b="1" dirty="0">
                <a:solidFill>
                  <a:srgbClr val="036241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12998" y="1935256"/>
              <a:ext cx="1318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036241"/>
                  </a:solidFill>
                </a:rPr>
                <a:t> АЭРОПОРТ</a:t>
              </a:r>
              <a:endParaRPr lang="ru-RU" b="1" dirty="0">
                <a:solidFill>
                  <a:srgbClr val="036241"/>
                </a:solidFill>
              </a:endParaRP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245861" y="641226"/>
            <a:ext cx="5354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120" dirty="0" smtClean="0"/>
              <a:t>ТРАНСПОРТНАЯ ДОСТУПНОСТЬ</a:t>
            </a:r>
            <a:endParaRPr lang="ru-RU" sz="2800" b="1" spc="120" dirty="0"/>
          </a:p>
        </p:txBody>
      </p:sp>
      <p:cxnSp>
        <p:nvCxnSpPr>
          <p:cNvPr id="95" name="Прямая соединительная линия 94"/>
          <p:cNvCxnSpPr/>
          <p:nvPr/>
        </p:nvCxnSpPr>
        <p:spPr>
          <a:xfrm flipV="1">
            <a:off x="394529" y="1164446"/>
            <a:ext cx="5080252" cy="255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96" name="Группа 95"/>
          <p:cNvGrpSpPr/>
          <p:nvPr/>
        </p:nvGrpSpPr>
        <p:grpSpPr>
          <a:xfrm>
            <a:off x="282577" y="2462905"/>
            <a:ext cx="1877702" cy="707886"/>
            <a:chOff x="547792" y="1736249"/>
            <a:chExt cx="1877702" cy="707886"/>
          </a:xfrm>
        </p:grpSpPr>
        <p:sp>
          <p:nvSpPr>
            <p:cNvPr id="97" name="TextBox 96"/>
            <p:cNvSpPr txBox="1"/>
            <p:nvPr/>
          </p:nvSpPr>
          <p:spPr>
            <a:xfrm>
              <a:off x="547792" y="1736249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rgbClr val="036241"/>
                  </a:solidFill>
                </a:rPr>
                <a:t>3</a:t>
              </a:r>
              <a:endParaRPr lang="ru-RU" b="1" dirty="0">
                <a:solidFill>
                  <a:srgbClr val="036241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75070" y="1867666"/>
              <a:ext cx="1550424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600" b="1" dirty="0" smtClean="0">
                  <a:solidFill>
                    <a:srgbClr val="036241"/>
                  </a:solidFill>
                </a:rPr>
                <a:t>ФЕДЕРАЛЬНЫЕ</a:t>
              </a:r>
            </a:p>
            <a:p>
              <a:pPr>
                <a:lnSpc>
                  <a:spcPct val="80000"/>
                </a:lnSpc>
              </a:pPr>
              <a:r>
                <a:rPr lang="ru-RU" sz="1600" b="1" dirty="0" smtClean="0">
                  <a:solidFill>
                    <a:srgbClr val="036241"/>
                  </a:solidFill>
                </a:rPr>
                <a:t>АВТОДОРОГИ</a:t>
              </a:r>
              <a:endParaRPr lang="ru-RU" sz="1600" b="1" dirty="0">
                <a:solidFill>
                  <a:srgbClr val="036241"/>
                </a:solidFill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263452" y="3220006"/>
            <a:ext cx="4626010" cy="10772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z="1600" dirty="0"/>
              <a:t>Р 242 </a:t>
            </a:r>
            <a:r>
              <a:rPr lang="ru-RU" sz="1600" b="0" dirty="0"/>
              <a:t>«Пермь-Екатеринбург»</a:t>
            </a:r>
          </a:p>
          <a:p>
            <a:r>
              <a:rPr lang="ru-RU" sz="1600" dirty="0"/>
              <a:t>Р 351 </a:t>
            </a:r>
            <a:r>
              <a:rPr lang="ru-RU" sz="1600" b="0" dirty="0"/>
              <a:t>«Екатеринбург – Тюмень»</a:t>
            </a:r>
          </a:p>
          <a:p>
            <a:r>
              <a:rPr lang="ru-RU" sz="1600" dirty="0"/>
              <a:t>М5 «Урал» </a:t>
            </a:r>
            <a:r>
              <a:rPr lang="ru-RU" sz="1600" b="0" dirty="0" smtClean="0"/>
              <a:t>«Москва </a:t>
            </a:r>
            <a:r>
              <a:rPr lang="ru-RU" sz="1600" b="0" dirty="0"/>
              <a:t>– Самара – Уфа – </a:t>
            </a:r>
            <a:r>
              <a:rPr lang="ru-RU" sz="1600" b="0" dirty="0" smtClean="0"/>
              <a:t>Челябинск»</a:t>
            </a:r>
          </a:p>
          <a:p>
            <a:r>
              <a:rPr lang="ru-RU" sz="1600" dirty="0"/>
              <a:t>Северный широтный коридор </a:t>
            </a:r>
            <a:r>
              <a:rPr lang="ru-RU" sz="1600" b="0" dirty="0"/>
              <a:t>«</a:t>
            </a:r>
            <a:r>
              <a:rPr lang="ru-RU" sz="1600" b="0" dirty="0" smtClean="0"/>
              <a:t>Пермь-Томск» </a:t>
            </a:r>
            <a:endParaRPr lang="ru-RU" sz="1600" b="0" dirty="0"/>
          </a:p>
        </p:txBody>
      </p:sp>
      <p:pic>
        <p:nvPicPr>
          <p:cNvPr id="100" name="Рисунок 9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65686" r="74382" b="7575"/>
          <a:stretch/>
        </p:blipFill>
        <p:spPr>
          <a:xfrm>
            <a:off x="2695019" y="4508454"/>
            <a:ext cx="477446" cy="467702"/>
          </a:xfrm>
          <a:prstGeom prst="round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 t="35230" r="74053" b="38111"/>
          <a:stretch/>
        </p:blipFill>
        <p:spPr>
          <a:xfrm>
            <a:off x="336878" y="4493237"/>
            <a:ext cx="492600" cy="476962"/>
          </a:xfrm>
          <a:prstGeom prst="round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4" t="65693" r="51847" b="7223"/>
          <a:stretch/>
        </p:blipFill>
        <p:spPr>
          <a:xfrm>
            <a:off x="313105" y="5338207"/>
            <a:ext cx="462273" cy="462273"/>
          </a:xfrm>
          <a:prstGeom prst="round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799136" y="4673709"/>
            <a:ext cx="1401346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z="1600" b="0" dirty="0" smtClean="0"/>
              <a:t>Сеть автодорог</a:t>
            </a:r>
            <a:endParaRPr lang="ru-RU" sz="1600" b="0" dirty="0"/>
          </a:p>
        </p:txBody>
      </p:sp>
      <p:sp>
        <p:nvSpPr>
          <p:cNvPr id="105" name="TextBox 104"/>
          <p:cNvSpPr txBox="1"/>
          <p:nvPr/>
        </p:nvSpPr>
        <p:spPr>
          <a:xfrm>
            <a:off x="3266393" y="4649228"/>
            <a:ext cx="1048685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z="1600" b="0" dirty="0" smtClean="0"/>
              <a:t>Авиалинии</a:t>
            </a:r>
            <a:endParaRPr lang="ru-RU" sz="1600" b="0" dirty="0"/>
          </a:p>
        </p:txBody>
      </p:sp>
      <p:sp>
        <p:nvSpPr>
          <p:cNvPr id="107" name="TextBox 106"/>
          <p:cNvSpPr txBox="1"/>
          <p:nvPr/>
        </p:nvSpPr>
        <p:spPr>
          <a:xfrm>
            <a:off x="785049" y="5493177"/>
            <a:ext cx="894797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z="1600" b="0" dirty="0" smtClean="0"/>
              <a:t>Ж/Д пути</a:t>
            </a:r>
            <a:endParaRPr lang="ru-RU" sz="1600" b="0" dirty="0"/>
          </a:p>
        </p:txBody>
      </p:sp>
      <p:grpSp>
        <p:nvGrpSpPr>
          <p:cNvPr id="109" name="Группа 108"/>
          <p:cNvGrpSpPr/>
          <p:nvPr/>
        </p:nvGrpSpPr>
        <p:grpSpPr>
          <a:xfrm>
            <a:off x="276039" y="1865000"/>
            <a:ext cx="1811147" cy="707886"/>
            <a:chOff x="548749" y="1696340"/>
            <a:chExt cx="1811147" cy="707886"/>
          </a:xfrm>
        </p:grpSpPr>
        <p:sp>
          <p:nvSpPr>
            <p:cNvPr id="110" name="TextBox 109"/>
            <p:cNvSpPr txBox="1"/>
            <p:nvPr/>
          </p:nvSpPr>
          <p:spPr>
            <a:xfrm>
              <a:off x="548749" y="1696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036241"/>
                  </a:solidFill>
                </a:rPr>
                <a:t>1</a:t>
              </a:r>
              <a:endParaRPr lang="ru-RU" b="1" dirty="0">
                <a:solidFill>
                  <a:srgbClr val="036241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812998" y="1935256"/>
              <a:ext cx="1546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036241"/>
                  </a:solidFill>
                </a:rPr>
                <a:t> Ж/Д ВОКЗАЛ</a:t>
              </a:r>
              <a:endParaRPr lang="ru-RU" b="1" dirty="0">
                <a:solidFill>
                  <a:srgbClr val="03624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09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4</a:t>
            </a:fld>
            <a:endParaRPr lang="ru-RU" dirty="0"/>
          </a:p>
        </p:txBody>
      </p:sp>
      <p:graphicFrame>
        <p:nvGraphicFramePr>
          <p:cNvPr id="110" name="Диаграмма 10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413365"/>
              </p:ext>
            </p:extLst>
          </p:nvPr>
        </p:nvGraphicFramePr>
        <p:xfrm>
          <a:off x="0" y="1358900"/>
          <a:ext cx="6794691" cy="4997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1" name="Прямоугольник 110"/>
          <p:cNvSpPr/>
          <p:nvPr/>
        </p:nvSpPr>
        <p:spPr>
          <a:xfrm>
            <a:off x="649830" y="1564633"/>
            <a:ext cx="5495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120" dirty="0" smtClean="0">
                <a:solidFill>
                  <a:srgbClr val="036241"/>
                </a:solidFill>
              </a:rPr>
              <a:t>СТРУКТУРА ЗЕМЕЛЬ ГОРОДА ЮГОРСКА (ГА)</a:t>
            </a:r>
            <a:endParaRPr lang="ru-RU" sz="2000" b="1" spc="120" dirty="0">
              <a:solidFill>
                <a:srgbClr val="03624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76889" y="871042"/>
            <a:ext cx="6293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120" dirty="0" smtClean="0"/>
              <a:t>ПРИРОДНО-РЕСУРСНЫЙ ПОТЕНЦИАЛ</a:t>
            </a:r>
            <a:endParaRPr lang="ru-RU" sz="2800" b="1" spc="120" dirty="0">
              <a:solidFill>
                <a:srgbClr val="005E2A"/>
              </a:solidFill>
            </a:endParaRPr>
          </a:p>
        </p:txBody>
      </p:sp>
      <p:cxnSp>
        <p:nvCxnSpPr>
          <p:cNvPr id="113" name="Прямая соединительная линия 112"/>
          <p:cNvCxnSpPr/>
          <p:nvPr/>
        </p:nvCxnSpPr>
        <p:spPr>
          <a:xfrm flipV="1">
            <a:off x="277932" y="1358900"/>
            <a:ext cx="6106684" cy="2838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4" name="Прямоугольник 113"/>
          <p:cNvSpPr/>
          <p:nvPr/>
        </p:nvSpPr>
        <p:spPr>
          <a:xfrm>
            <a:off x="6971755" y="5596311"/>
            <a:ext cx="4951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02122"/>
                </a:solidFill>
                <a:ea typeface="Calibri" panose="020F0502020204030204" pitchFamily="34" charset="0"/>
              </a:rPr>
              <a:t>Летний </a:t>
            </a:r>
            <a:r>
              <a:rPr lang="ru-RU" dirty="0">
                <a:solidFill>
                  <a:srgbClr val="202122"/>
                </a:solidFill>
                <a:ea typeface="Calibri" panose="020F0502020204030204" pitchFamily="34" charset="0"/>
              </a:rPr>
              <a:t>период – 19-20 часов («белые ночи»)</a:t>
            </a:r>
          </a:p>
          <a:p>
            <a:pPr algn="just"/>
            <a:r>
              <a:rPr lang="ru-RU" dirty="0" smtClean="0">
                <a:solidFill>
                  <a:srgbClr val="202122"/>
                </a:solidFill>
                <a:ea typeface="Calibri" panose="020F0502020204030204" pitchFamily="34" charset="0"/>
              </a:rPr>
              <a:t>Зимний </a:t>
            </a:r>
            <a:r>
              <a:rPr lang="ru-RU" dirty="0">
                <a:solidFill>
                  <a:srgbClr val="202122"/>
                </a:solidFill>
                <a:ea typeface="Calibri" panose="020F0502020204030204" pitchFamily="34" charset="0"/>
              </a:rPr>
              <a:t>период - 5-6 часов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7010071" y="1564633"/>
            <a:ext cx="3596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120" dirty="0">
                <a:solidFill>
                  <a:srgbClr val="036241"/>
                </a:solidFill>
              </a:rPr>
              <a:t>КОНТИНЕНТАЛЬНЫЙ КЛИМАТ 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7010071" y="1927191"/>
            <a:ext cx="49003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202122"/>
                </a:solidFill>
                <a:ea typeface="Calibri" panose="020F0502020204030204" pitchFamily="34" charset="0"/>
              </a:rPr>
              <a:t>с </a:t>
            </a:r>
            <a:r>
              <a:rPr lang="ru-RU" dirty="0">
                <a:ea typeface="Calibri" panose="020F0502020204030204" pitchFamily="34" charset="0"/>
              </a:rPr>
              <a:t>умеренно</a:t>
            </a:r>
            <a:r>
              <a:rPr lang="ru-RU" dirty="0">
                <a:solidFill>
                  <a:srgbClr val="202122"/>
                </a:solidFill>
                <a:ea typeface="Calibri" panose="020F0502020204030204" pitchFamily="34" charset="0"/>
              </a:rPr>
              <a:t> теплым летом,</a:t>
            </a:r>
            <a:r>
              <a:rPr lang="ru-RU" sz="1100" dirty="0">
                <a:solidFill>
                  <a:srgbClr val="202122"/>
                </a:solidFill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rgbClr val="202122"/>
                </a:solidFill>
                <a:ea typeface="Calibri" panose="020F0502020204030204" pitchFamily="34" charset="0"/>
              </a:rPr>
              <a:t>зимы суровые и продолжительные</a:t>
            </a:r>
            <a:endParaRPr lang="ru-RU" sz="16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6974691" y="4176613"/>
            <a:ext cx="1198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120" dirty="0">
                <a:solidFill>
                  <a:srgbClr val="036241"/>
                </a:solidFill>
              </a:rPr>
              <a:t>ОСАДКИ 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6971755" y="4533076"/>
            <a:ext cx="5027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02122"/>
                </a:solidFill>
                <a:ea typeface="Calibri" panose="020F0502020204030204" pitchFamily="34" charset="0"/>
              </a:rPr>
              <a:t>Большая часть осадков приходится на летний период 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6926742" y="5221123"/>
            <a:ext cx="3434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120" dirty="0">
                <a:solidFill>
                  <a:srgbClr val="036241"/>
                </a:solidFill>
              </a:rPr>
              <a:t>ПРОДОЛЖИТЕЛЬНОСТЬ ДНЯ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79865" y="2682298"/>
            <a:ext cx="79284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>
              <a:defRPr b="1" spc="120">
                <a:solidFill>
                  <a:srgbClr val="036241"/>
                </a:solidFill>
              </a:defRPr>
            </a:lvl1pPr>
          </a:lstStyle>
          <a:p>
            <a:r>
              <a:rPr lang="ru-RU" dirty="0" err="1"/>
              <a:t>Т</a:t>
            </a:r>
            <a:r>
              <a:rPr lang="ru-RU" baseline="-25000" dirty="0" err="1"/>
              <a:t>ср</a:t>
            </a:r>
            <a:r>
              <a:rPr lang="ru-RU" baseline="-25000" dirty="0"/>
              <a:t> мах</a:t>
            </a:r>
          </a:p>
        </p:txBody>
      </p:sp>
      <p:sp>
        <p:nvSpPr>
          <p:cNvPr id="124" name="Прямоугольник 123"/>
          <p:cNvSpPr/>
          <p:nvPr/>
        </p:nvSpPr>
        <p:spPr>
          <a:xfrm>
            <a:off x="7729402" y="2599581"/>
            <a:ext cx="1615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120" dirty="0" smtClean="0">
                <a:solidFill>
                  <a:srgbClr val="FFC000"/>
                </a:solidFill>
              </a:rPr>
              <a:t>+ 22,7 </a:t>
            </a:r>
            <a:r>
              <a:rPr lang="ru-RU" sz="2800" b="1" spc="120" dirty="0">
                <a:solidFill>
                  <a:srgbClr val="FFC000"/>
                </a:solidFill>
              </a:rPr>
              <a:t>˚С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80143" y="2676525"/>
            <a:ext cx="105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120" dirty="0">
                <a:solidFill>
                  <a:srgbClr val="036241"/>
                </a:solidFill>
              </a:rPr>
              <a:t>(ИЮЛЬ)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6960024" y="3137112"/>
            <a:ext cx="76937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>
              <a:defRPr b="1" spc="120">
                <a:solidFill>
                  <a:srgbClr val="036241"/>
                </a:solidFill>
              </a:defRPr>
            </a:lvl1pPr>
          </a:lstStyle>
          <a:p>
            <a:r>
              <a:rPr lang="ru-RU" dirty="0" err="1"/>
              <a:t>Т</a:t>
            </a:r>
            <a:r>
              <a:rPr lang="ru-RU" baseline="-25000" dirty="0" err="1"/>
              <a:t>ср</a:t>
            </a:r>
            <a:r>
              <a:rPr lang="ru-RU" baseline="-25000" dirty="0"/>
              <a:t> </a:t>
            </a:r>
            <a:r>
              <a:rPr lang="ru-RU" baseline="-25000" dirty="0" smtClean="0"/>
              <a:t>м</a:t>
            </a:r>
            <a:r>
              <a:rPr lang="en-US" baseline="-25000" dirty="0" smtClean="0"/>
              <a:t>in</a:t>
            </a:r>
            <a:endParaRPr lang="ru-RU" baseline="-25000" dirty="0"/>
          </a:p>
        </p:txBody>
      </p:sp>
      <p:sp>
        <p:nvSpPr>
          <p:cNvPr id="126" name="Прямоугольник 125"/>
          <p:cNvSpPr/>
          <p:nvPr/>
        </p:nvSpPr>
        <p:spPr>
          <a:xfrm>
            <a:off x="7721911" y="3074025"/>
            <a:ext cx="1546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120" dirty="0" smtClean="0">
                <a:solidFill>
                  <a:srgbClr val="00B0F0"/>
                </a:solidFill>
              </a:rPr>
              <a:t>-</a:t>
            </a:r>
            <a:r>
              <a:rPr lang="ru-RU" sz="2800" b="1" spc="120" dirty="0" smtClean="0">
                <a:solidFill>
                  <a:srgbClr val="00B0F0"/>
                </a:solidFill>
              </a:rPr>
              <a:t> 2</a:t>
            </a:r>
            <a:r>
              <a:rPr lang="en-US" sz="2800" b="1" spc="120" dirty="0" smtClean="0">
                <a:solidFill>
                  <a:srgbClr val="00B0F0"/>
                </a:solidFill>
              </a:rPr>
              <a:t>5</a:t>
            </a:r>
            <a:r>
              <a:rPr lang="ru-RU" sz="2800" b="1" spc="120" dirty="0" smtClean="0">
                <a:solidFill>
                  <a:srgbClr val="00B0F0"/>
                </a:solidFill>
              </a:rPr>
              <a:t>,7 </a:t>
            </a:r>
            <a:r>
              <a:rPr lang="ru-RU" sz="2800" b="1" spc="120" dirty="0">
                <a:solidFill>
                  <a:srgbClr val="00B0F0"/>
                </a:solidFill>
              </a:rPr>
              <a:t>˚С</a:t>
            </a:r>
          </a:p>
        </p:txBody>
      </p:sp>
      <p:sp>
        <p:nvSpPr>
          <p:cNvPr id="127" name="Прямоугольник 126"/>
          <p:cNvSpPr/>
          <p:nvPr/>
        </p:nvSpPr>
        <p:spPr>
          <a:xfrm>
            <a:off x="9281302" y="3155053"/>
            <a:ext cx="1249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120" dirty="0" smtClean="0">
                <a:solidFill>
                  <a:srgbClr val="036241"/>
                </a:solidFill>
              </a:rPr>
              <a:t>(ЯНВАРЬ)</a:t>
            </a:r>
            <a:endParaRPr lang="ru-RU" b="1" spc="120" dirty="0">
              <a:solidFill>
                <a:srgbClr val="036241"/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7010071" y="3640493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120" dirty="0" smtClean="0">
                <a:solidFill>
                  <a:srgbClr val="036241"/>
                </a:solidFill>
              </a:rPr>
              <a:t>N</a:t>
            </a:r>
            <a:r>
              <a:rPr lang="ru-RU" b="1" spc="120" baseline="-25000" dirty="0" smtClean="0">
                <a:solidFill>
                  <a:srgbClr val="036241"/>
                </a:solidFill>
              </a:rPr>
              <a:t>ср</a:t>
            </a:r>
            <a:r>
              <a:rPr lang="ru-RU" b="1" spc="120" dirty="0" smtClean="0">
                <a:solidFill>
                  <a:srgbClr val="036241"/>
                </a:solidFill>
              </a:rPr>
              <a:t> </a:t>
            </a:r>
            <a:endParaRPr lang="ru-RU" b="1" spc="120" dirty="0">
              <a:solidFill>
                <a:srgbClr val="036241"/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7772711" y="3588889"/>
            <a:ext cx="4087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120" dirty="0" smtClean="0">
                <a:solidFill>
                  <a:srgbClr val="00B0F0"/>
                </a:solidFill>
              </a:rPr>
              <a:t>193 </a:t>
            </a:r>
            <a:r>
              <a:rPr lang="ru-RU" b="1" spc="120" dirty="0" smtClean="0">
                <a:solidFill>
                  <a:srgbClr val="036241"/>
                </a:solidFill>
              </a:rPr>
              <a:t>ДНЯ</a:t>
            </a:r>
            <a:r>
              <a:rPr lang="ru-RU" dirty="0" smtClean="0"/>
              <a:t> </a:t>
            </a:r>
            <a:r>
              <a:rPr lang="ru-RU" sz="1600" dirty="0" smtClean="0"/>
              <a:t>(устойчивый снежный покров</a:t>
            </a:r>
            <a:r>
              <a:rPr lang="ru-RU" sz="1600" spc="120" dirty="0" smtClean="0"/>
              <a:t>)</a:t>
            </a:r>
            <a:endParaRPr lang="ru-RU" sz="1600" spc="120" dirty="0"/>
          </a:p>
        </p:txBody>
      </p:sp>
    </p:spTree>
    <p:extLst>
      <p:ext uri="{BB962C8B-B14F-4D97-AF65-F5344CB8AC3E}">
        <p14:creationId xmlns:p14="http://schemas.microsoft.com/office/powerpoint/2010/main" val="388575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6889" y="871042"/>
            <a:ext cx="4432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120" dirty="0" smtClean="0"/>
              <a:t>ТУРИСТСКИЙ ПОТЕНЦИАЛ</a:t>
            </a:r>
            <a:endParaRPr lang="ru-RU" sz="2800" b="1" spc="120" dirty="0">
              <a:solidFill>
                <a:srgbClr val="005E2A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20977" y="1387289"/>
            <a:ext cx="4331581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5862399" y="2356043"/>
            <a:ext cx="2741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02122"/>
                </a:solidFill>
                <a:ea typeface="Calibri" panose="020F0502020204030204" pitchFamily="34" charset="0"/>
              </a:rPr>
              <a:t>64,2 </a:t>
            </a:r>
            <a:r>
              <a:rPr lang="ru-RU" b="1" dirty="0" smtClean="0">
                <a:solidFill>
                  <a:srgbClr val="202122"/>
                </a:solidFill>
                <a:ea typeface="Calibri" panose="020F0502020204030204" pitchFamily="34" charset="0"/>
              </a:rPr>
              <a:t>тыс. человек</a:t>
            </a:r>
            <a:endParaRPr lang="ru-RU" b="1" dirty="0">
              <a:solidFill>
                <a:srgbClr val="202122"/>
              </a:solidFill>
              <a:ea typeface="Calibri" panose="020F050202020403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845820" y="1190439"/>
            <a:ext cx="5565130" cy="4666879"/>
            <a:chOff x="6017270" y="1162050"/>
            <a:chExt cx="5565130" cy="4666879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8799835" y="1162050"/>
              <a:ext cx="0" cy="4666879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6017270" y="3495490"/>
              <a:ext cx="556513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95438" y="4108229"/>
            <a:ext cx="53190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202122"/>
                </a:solidFill>
                <a:ea typeface="Calibri" panose="020F0502020204030204" pitchFamily="34" charset="0"/>
              </a:rPr>
              <a:t>Проект развития туристического </a:t>
            </a:r>
            <a:r>
              <a:rPr lang="ru-RU" sz="2000" dirty="0" smtClean="0">
                <a:solidFill>
                  <a:srgbClr val="202122"/>
                </a:solidFill>
                <a:ea typeface="Calibri" panose="020F0502020204030204" pitchFamily="34" charset="0"/>
              </a:rPr>
              <a:t>кластера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202122"/>
                </a:solidFill>
                <a:ea typeface="Calibri" panose="020F0502020204030204" pitchFamily="34" charset="0"/>
              </a:rPr>
              <a:t>на </a:t>
            </a:r>
            <a:r>
              <a:rPr lang="ru-RU" sz="2000" dirty="0">
                <a:solidFill>
                  <a:srgbClr val="202122"/>
                </a:solidFill>
                <a:ea typeface="Calibri" panose="020F0502020204030204" pitchFamily="34" charset="0"/>
              </a:rPr>
              <a:t>территории города </a:t>
            </a:r>
            <a:r>
              <a:rPr lang="ru-RU" sz="2000" dirty="0" smtClean="0">
                <a:solidFill>
                  <a:srgbClr val="202122"/>
                </a:solidFill>
                <a:ea typeface="Calibri" panose="020F0502020204030204" pitchFamily="34" charset="0"/>
              </a:rPr>
              <a:t>Югорска р</a:t>
            </a:r>
            <a:r>
              <a:rPr lang="ru-RU" sz="2000" kern="50" dirty="0" smtClean="0">
                <a:solidFill>
                  <a:srgbClr val="202122"/>
                </a:solidFill>
                <a:ea typeface="Arial Unicode MS" panose="020B0604020202020204" pitchFamily="34" charset="-128"/>
              </a:rPr>
              <a:t>еализуется </a:t>
            </a:r>
            <a:r>
              <a:rPr lang="ru-RU" sz="2000" kern="50" dirty="0">
                <a:solidFill>
                  <a:srgbClr val="202122"/>
                </a:solidFill>
                <a:ea typeface="Arial Unicode MS" panose="020B0604020202020204" pitchFamily="34" charset="-128"/>
              </a:rPr>
              <a:t>в рамках инвестиционного </a:t>
            </a:r>
            <a:r>
              <a:rPr lang="ru-RU" sz="2000" kern="50" dirty="0" smtClean="0">
                <a:solidFill>
                  <a:srgbClr val="202122"/>
                </a:solidFill>
                <a:ea typeface="Arial Unicode MS" panose="020B0604020202020204" pitchFamily="34" charset="-128"/>
              </a:rPr>
              <a:t>проекта</a:t>
            </a:r>
          </a:p>
          <a:p>
            <a:pPr>
              <a:spcAft>
                <a:spcPts val="0"/>
              </a:spcAft>
            </a:pPr>
            <a:endParaRPr lang="ru-RU" sz="2000" kern="50" dirty="0" smtClean="0">
              <a:solidFill>
                <a:srgbClr val="202122"/>
              </a:solidFill>
              <a:ea typeface="Arial Unicode MS" panose="020B0604020202020204" pitchFamily="34" charset="-128"/>
            </a:endParaRPr>
          </a:p>
          <a:p>
            <a:r>
              <a:rPr lang="ru-RU" sz="2000" b="1" spc="120" dirty="0" smtClean="0">
                <a:solidFill>
                  <a:srgbClr val="036241"/>
                </a:solidFill>
              </a:rPr>
              <a:t>«МУЗЕЙНО-ТУРИСТИЧЕСКИЙ КОМПЛЕКС</a:t>
            </a:r>
          </a:p>
          <a:p>
            <a:r>
              <a:rPr lang="ru-RU" sz="2000" b="1" spc="120" dirty="0" smtClean="0">
                <a:solidFill>
                  <a:srgbClr val="036241"/>
                </a:solidFill>
              </a:rPr>
              <a:t>«ВОРОТА В ЮГРУ»</a:t>
            </a:r>
            <a:endParaRPr lang="ru-RU" sz="2000" b="1" spc="120" dirty="0">
              <a:solidFill>
                <a:srgbClr val="03624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9354" r="10435" b="8375"/>
          <a:stretch/>
        </p:blipFill>
        <p:spPr>
          <a:xfrm>
            <a:off x="6698538" y="1284114"/>
            <a:ext cx="835737" cy="846055"/>
          </a:xfrm>
          <a:prstGeom prst="ellipse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50" y="3591898"/>
            <a:ext cx="963100" cy="991008"/>
          </a:xfrm>
          <a:prstGeom prst="ellipse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221" y="3547964"/>
            <a:ext cx="1078875" cy="107887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145558" y="4754209"/>
            <a:ext cx="2265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10,1</a:t>
            </a:r>
            <a:r>
              <a:rPr lang="ru-RU" dirty="0"/>
              <a:t> млн. рублей</a:t>
            </a:r>
            <a:endParaRPr lang="ru-RU" b="1" dirty="0">
              <a:solidFill>
                <a:srgbClr val="005E2A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54180" y="2958213"/>
            <a:ext cx="27243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 smtClean="0"/>
              <a:t>туристический </a:t>
            </a:r>
            <a:r>
              <a:rPr lang="ru-RU" sz="1400" dirty="0"/>
              <a:t>поток города Югорска</a:t>
            </a:r>
            <a:endParaRPr lang="ru-RU" sz="1400" dirty="0">
              <a:solidFill>
                <a:srgbClr val="202122"/>
              </a:solidFill>
              <a:ea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45820" y="4518955"/>
            <a:ext cx="24879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02122"/>
                </a:solidFill>
                <a:ea typeface="Calibri" panose="020F0502020204030204" pitchFamily="34" charset="0"/>
              </a:rPr>
              <a:t>более </a:t>
            </a:r>
            <a:r>
              <a:rPr lang="ru-RU" sz="2800" b="1" dirty="0">
                <a:solidFill>
                  <a:srgbClr val="202122"/>
                </a:solidFill>
                <a:ea typeface="Calibri" panose="020F0502020204030204" pitchFamily="34" charset="0"/>
              </a:rPr>
              <a:t>10</a:t>
            </a:r>
            <a:r>
              <a:rPr lang="ru-RU" b="1" dirty="0">
                <a:solidFill>
                  <a:srgbClr val="202122"/>
                </a:solidFill>
                <a:ea typeface="Calibri" panose="020F0502020204030204" pitchFamily="34" charset="0"/>
              </a:rPr>
              <a:t> крупных событийных мероприятий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820050" y="5524001"/>
            <a:ext cx="259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202122"/>
                </a:solidFill>
                <a:ea typeface="Calibri" panose="020F0502020204030204" pitchFamily="34" charset="0"/>
              </a:rPr>
              <a:t>ежегодно проводится в музее под открытым небом </a:t>
            </a:r>
            <a:r>
              <a:rPr lang="ru-RU" sz="1400" dirty="0" err="1">
                <a:solidFill>
                  <a:srgbClr val="202122"/>
                </a:solidFill>
                <a:ea typeface="Calibri" panose="020F0502020204030204" pitchFamily="34" charset="0"/>
              </a:rPr>
              <a:t>Суеват</a:t>
            </a:r>
            <a:r>
              <a:rPr lang="ru-RU" sz="1400" dirty="0">
                <a:solidFill>
                  <a:srgbClr val="202122"/>
                </a:solidFill>
                <a:ea typeface="Calibri" panose="020F0502020204030204" pitchFamily="34" charset="0"/>
              </a:rPr>
              <a:t>-Пауль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928569" y="5343244"/>
            <a:ext cx="259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/>
              <a:t>б</a:t>
            </a:r>
            <a:r>
              <a:rPr lang="ru-RU" sz="1400" dirty="0" smtClean="0"/>
              <a:t>юджетные инвестиции в развитие туристического комплекса</a:t>
            </a:r>
            <a:endParaRPr lang="ru-RU" sz="1400" dirty="0">
              <a:solidFill>
                <a:srgbClr val="202122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65757" y="2947279"/>
            <a:ext cx="2724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rgbClr val="202122"/>
                </a:solidFill>
                <a:ea typeface="Calibri" panose="020F0502020204030204" pitchFamily="34" charset="0"/>
              </a:rPr>
              <a:t>к</a:t>
            </a:r>
            <a:r>
              <a:rPr lang="ru-RU" sz="1400" dirty="0" smtClean="0">
                <a:solidFill>
                  <a:srgbClr val="202122"/>
                </a:solidFill>
                <a:ea typeface="Calibri" panose="020F0502020204030204" pitchFamily="34" charset="0"/>
              </a:rPr>
              <a:t>ультурно-познавательный туризм (музей)</a:t>
            </a:r>
            <a:endParaRPr lang="ru-RU" sz="1400" dirty="0">
              <a:solidFill>
                <a:srgbClr val="202122"/>
              </a:solidFill>
              <a:ea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96135" y="2385495"/>
            <a:ext cx="2741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02122"/>
                </a:solidFill>
                <a:ea typeface="Calibri" panose="020F0502020204030204" pitchFamily="34" charset="0"/>
              </a:rPr>
              <a:t>29,7 </a:t>
            </a:r>
            <a:r>
              <a:rPr lang="ru-RU" b="1" dirty="0" smtClean="0">
                <a:solidFill>
                  <a:srgbClr val="202122"/>
                </a:solidFill>
                <a:ea typeface="Calibri" panose="020F0502020204030204" pitchFamily="34" charset="0"/>
              </a:rPr>
              <a:t>тыс. человек</a:t>
            </a:r>
            <a:endParaRPr lang="ru-RU" b="1" dirty="0">
              <a:solidFill>
                <a:srgbClr val="202122"/>
              </a:solidFill>
              <a:ea typeface="Calibri" panose="020F050202020403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9354" r="10435" b="8375"/>
          <a:stretch/>
        </p:blipFill>
        <p:spPr>
          <a:xfrm>
            <a:off x="9693921" y="1231858"/>
            <a:ext cx="835737" cy="846055"/>
          </a:xfrm>
          <a:prstGeom prst="ellipse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197380" y="-2444308"/>
            <a:ext cx="5120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36241"/>
                </a:solidFill>
              </a:rPr>
              <a:t>детский</a:t>
            </a:r>
          </a:p>
          <a:p>
            <a:r>
              <a:rPr lang="ru-RU" sz="2400" dirty="0" smtClean="0">
                <a:solidFill>
                  <a:srgbClr val="036241"/>
                </a:solidFill>
              </a:rPr>
              <a:t>спортивный</a:t>
            </a:r>
          </a:p>
          <a:p>
            <a:r>
              <a:rPr lang="ru-RU" sz="2400" dirty="0" smtClean="0">
                <a:solidFill>
                  <a:srgbClr val="036241"/>
                </a:solidFill>
              </a:rPr>
              <a:t>деловой</a:t>
            </a:r>
          </a:p>
          <a:p>
            <a:r>
              <a:rPr lang="ru-RU" sz="2400" dirty="0" smtClean="0">
                <a:solidFill>
                  <a:srgbClr val="036241"/>
                </a:solidFill>
              </a:rPr>
              <a:t>оздоровительный</a:t>
            </a:r>
            <a:endParaRPr lang="ru-RU" sz="2400" dirty="0">
              <a:solidFill>
                <a:srgbClr val="03624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5892" y="3026053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200" dirty="0">
              <a:solidFill>
                <a:srgbClr val="036241"/>
              </a:solidFill>
            </a:endParaRPr>
          </a:p>
        </p:txBody>
      </p:sp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2942993114"/>
              </p:ext>
            </p:extLst>
          </p:nvPr>
        </p:nvGraphicFramePr>
        <p:xfrm>
          <a:off x="0" y="1513956"/>
          <a:ext cx="5775158" cy="2938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33547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8880" y="594386"/>
            <a:ext cx="5551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120" dirty="0" smtClean="0"/>
              <a:t>ПРОЕКТ «МТК «ВОРОТА В ЮГРУ»</a:t>
            </a:r>
            <a:endParaRPr lang="ru-RU" sz="2800" b="1" spc="120" dirty="0">
              <a:solidFill>
                <a:srgbClr val="005E2A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99923" y="1110633"/>
            <a:ext cx="4932243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98880" y="1227822"/>
            <a:ext cx="5319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 </a:t>
            </a:r>
            <a:r>
              <a:rPr lang="ru-RU" dirty="0"/>
              <a:t>целью ускоренного развития туризма и увеличения туристского </a:t>
            </a:r>
            <a:r>
              <a:rPr lang="ru-RU" dirty="0" smtClean="0"/>
              <a:t>трафика, в </a:t>
            </a:r>
            <a:r>
              <a:rPr lang="ru-RU" dirty="0"/>
              <a:t>рамках </a:t>
            </a:r>
            <a:r>
              <a:rPr lang="ru-RU" b="1" spc="120" dirty="0" smtClean="0">
                <a:solidFill>
                  <a:srgbClr val="036241"/>
                </a:solidFill>
              </a:rPr>
              <a:t>ПРОЕКТА, </a:t>
            </a:r>
            <a:r>
              <a:rPr lang="ru-RU" dirty="0"/>
              <a:t>планируется создание объектов обеспечивающей и туристской </a:t>
            </a:r>
            <a:r>
              <a:rPr lang="ru-RU" dirty="0" smtClean="0"/>
              <a:t>инфраструктуры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62651" y="1326916"/>
            <a:ext cx="4953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20" dirty="0" smtClean="0">
                <a:solidFill>
                  <a:srgbClr val="036241"/>
                </a:solidFill>
              </a:rPr>
              <a:t>ОБЕСПЕЧИВАЮЩАЯ ИНФРАСТРУКТУРА</a:t>
            </a:r>
            <a:endParaRPr lang="ru-RU" b="1" spc="120" dirty="0">
              <a:solidFill>
                <a:srgbClr val="03624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5441" y="2591983"/>
            <a:ext cx="32032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36241"/>
                </a:solidFill>
              </a:rPr>
              <a:t>2016 – 2035</a:t>
            </a:r>
          </a:p>
          <a:p>
            <a:r>
              <a:rPr lang="ru-RU" b="1" dirty="0" smtClean="0"/>
              <a:t>сроки реализации проекта</a:t>
            </a:r>
            <a:r>
              <a:rPr lang="ru-RU" b="1" dirty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4275" y="4399905"/>
            <a:ext cx="2682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36241"/>
                </a:solidFill>
              </a:rPr>
              <a:t>987,7 </a:t>
            </a:r>
            <a:r>
              <a:rPr lang="ru-RU" sz="2000" b="1" dirty="0" smtClean="0">
                <a:solidFill>
                  <a:srgbClr val="036241"/>
                </a:solidFill>
              </a:rPr>
              <a:t>млн. рублей</a:t>
            </a:r>
            <a:endParaRPr lang="ru-RU" sz="1600" dirty="0">
              <a:solidFill>
                <a:srgbClr val="03624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4275" y="4928134"/>
            <a:ext cx="399881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реализация первоочередных</a:t>
            </a:r>
          </a:p>
          <a:p>
            <a:endParaRPr lang="ru-RU" sz="900" b="1" dirty="0" smtClean="0"/>
          </a:p>
          <a:p>
            <a:r>
              <a:rPr lang="ru-RU" b="1" dirty="0" smtClean="0"/>
              <a:t>объектов, в т. ч.</a:t>
            </a:r>
            <a:r>
              <a:rPr lang="ru-RU" b="1" dirty="0"/>
              <a:t>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62651" y="2024967"/>
            <a:ext cx="4714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01</a:t>
            </a:r>
            <a:r>
              <a:rPr lang="ru-RU" sz="2800" b="1" dirty="0" smtClean="0">
                <a:solidFill>
                  <a:srgbClr val="F0CA5B"/>
                </a:solidFill>
              </a:rPr>
              <a:t> </a:t>
            </a:r>
            <a:r>
              <a:rPr lang="ru-RU" dirty="0"/>
              <a:t>установка вышки сотовой </a:t>
            </a:r>
            <a:r>
              <a:rPr lang="ru-RU" dirty="0" smtClean="0"/>
              <a:t>связи  </a:t>
            </a:r>
            <a:endParaRPr lang="ru-RU" dirty="0"/>
          </a:p>
        </p:txBody>
      </p:sp>
      <p:pic>
        <p:nvPicPr>
          <p:cNvPr id="12" name="Picture 2" descr="https://upload.wikimedia.org/wikipedia/he/thumb/2/23/%D0%9C%D0%9E%D0%A2%D0%98%D0%92.jpg/1200px-%D0%9C%D0%9E%D0%A2%D0%98%D0%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228" y="2160741"/>
            <a:ext cx="416645" cy="41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929437" y="2591983"/>
            <a:ext cx="781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1EA2A6"/>
                </a:solidFill>
              </a:rPr>
              <a:t>02</a:t>
            </a:r>
            <a:endParaRPr lang="ru-RU" sz="2000" dirty="0">
              <a:solidFill>
                <a:srgbClr val="1EA2A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96049" y="2673553"/>
            <a:ext cx="5416551" cy="534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/>
              <a:t>строительство нового участка автодороги регионального значения </a:t>
            </a:r>
            <a:endParaRPr lang="ru-RU" kern="7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938242" y="3184683"/>
            <a:ext cx="829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36241"/>
                </a:solidFill>
              </a:rPr>
              <a:t>03</a:t>
            </a:r>
            <a:endParaRPr lang="ru-RU" sz="2000" dirty="0">
              <a:solidFill>
                <a:srgbClr val="03624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96049" y="3985747"/>
            <a:ext cx="5543551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/>
              <a:t>п</a:t>
            </a:r>
            <a:r>
              <a:rPr lang="ru-RU" kern="700" dirty="0" smtClean="0"/>
              <a:t>роектные </a:t>
            </a:r>
            <a:r>
              <a:rPr lang="ru-RU" kern="700" dirty="0"/>
              <a:t>решения сети газоснабжения разработаны в составе </a:t>
            </a:r>
            <a:r>
              <a:rPr lang="ru-RU" kern="700" dirty="0" smtClean="0"/>
              <a:t>ПСД, Государственная </a:t>
            </a:r>
            <a:r>
              <a:rPr lang="ru-RU" kern="700" dirty="0"/>
              <a:t>экспертиза пройдена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23086" y="3873631"/>
            <a:ext cx="781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50B088"/>
                </a:solidFill>
              </a:rPr>
              <a:t>04</a:t>
            </a:r>
            <a:endParaRPr lang="ru-RU" sz="2000" dirty="0">
              <a:solidFill>
                <a:srgbClr val="50B088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96049" y="3194619"/>
            <a:ext cx="4883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строительство сетей электроснабжения с обустройством 3-х ТП 10/0,4 кВ (2022 – 2024 г.)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462593" y="4826304"/>
            <a:ext cx="4950062" cy="316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/>
              <a:t>водоснабжение – индивидуальные скважины</a:t>
            </a:r>
            <a:endParaRPr lang="ru-RU" kern="7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923085" y="4586012"/>
            <a:ext cx="781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05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496048" y="5383514"/>
            <a:ext cx="5416551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/>
              <a:t>водоотведение – локальные очистные сооружения</a:t>
            </a:r>
            <a:endParaRPr lang="ru-RU" kern="7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923084" y="5194685"/>
            <a:ext cx="781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06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4953" y="3491272"/>
            <a:ext cx="2339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36241"/>
                </a:solidFill>
              </a:rPr>
              <a:t>2 </a:t>
            </a:r>
            <a:r>
              <a:rPr lang="ru-RU" sz="2000" b="1" dirty="0">
                <a:solidFill>
                  <a:srgbClr val="036241"/>
                </a:solidFill>
              </a:rPr>
              <a:t>млрд. </a:t>
            </a:r>
            <a:r>
              <a:rPr lang="ru-RU" sz="2000" b="1" dirty="0" smtClean="0">
                <a:solidFill>
                  <a:srgbClr val="036241"/>
                </a:solidFill>
              </a:rPr>
              <a:t>рублей</a:t>
            </a:r>
            <a:endParaRPr lang="ru-RU" sz="1600" dirty="0">
              <a:solidFill>
                <a:srgbClr val="03624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4953" y="3991615"/>
            <a:ext cx="367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</a:t>
            </a:r>
            <a:r>
              <a:rPr lang="ru-RU" b="1" dirty="0" smtClean="0"/>
              <a:t>бщий объем инвестиций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918304" y="5143057"/>
            <a:ext cx="105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10,1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774586" y="5251299"/>
            <a:ext cx="20014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55B33"/>
                </a:solidFill>
              </a:rPr>
              <a:t>млн. рублей вложенных</a:t>
            </a:r>
          </a:p>
          <a:p>
            <a:r>
              <a:rPr lang="ru-RU" sz="1200" b="1" dirty="0" smtClean="0">
                <a:solidFill>
                  <a:srgbClr val="055B33"/>
                </a:solidFill>
              </a:rPr>
              <a:t>бюджетных инвестиций</a:t>
            </a:r>
            <a:endParaRPr lang="ru-RU" sz="1200" b="1" dirty="0">
              <a:solidFill>
                <a:srgbClr val="055B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38789" y="440155"/>
            <a:ext cx="73684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120" dirty="0" smtClean="0"/>
              <a:t>РЕКОНСТРУКЦИЯ УЧАСТКА</a:t>
            </a:r>
          </a:p>
          <a:p>
            <a:r>
              <a:rPr lang="ru-RU" sz="2800" b="1" spc="120" dirty="0" smtClean="0"/>
              <a:t>ФЕДЕРАЛЬНОЙ АВТОМОБИЛЬНОЙ ТРАССЫ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77932" y="1387289"/>
            <a:ext cx="706266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14449" r="89897" b="23579"/>
          <a:stretch/>
        </p:blipFill>
        <p:spPr>
          <a:xfrm>
            <a:off x="7753350" y="1902536"/>
            <a:ext cx="428625" cy="419101"/>
          </a:xfrm>
          <a:prstGeom prst="ellipse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8258174" y="1917419"/>
            <a:ext cx="3924301" cy="534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>
                <a:solidFill>
                  <a:srgbClr val="036241"/>
                </a:solidFill>
              </a:rPr>
              <a:t>ОКС культурно-досугового назначения</a:t>
            </a:r>
            <a:endParaRPr lang="ru-RU" kern="700" dirty="0">
              <a:solidFill>
                <a:srgbClr val="03624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t="19492" r="86307" b="14310"/>
          <a:stretch/>
        </p:blipFill>
        <p:spPr>
          <a:xfrm>
            <a:off x="7734299" y="2605845"/>
            <a:ext cx="447676" cy="447675"/>
          </a:xfrm>
          <a:prstGeom prst="ellipse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8258175" y="2671307"/>
            <a:ext cx="3924301" cy="316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>
                <a:solidFill>
                  <a:srgbClr val="036241"/>
                </a:solidFill>
              </a:rPr>
              <a:t>ОКС спортивного назначения</a:t>
            </a:r>
            <a:endParaRPr lang="ru-RU" kern="700" dirty="0">
              <a:solidFill>
                <a:srgbClr val="036241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21405" r="84080" b="17056"/>
          <a:stretch/>
        </p:blipFill>
        <p:spPr>
          <a:xfrm>
            <a:off x="7743824" y="3257550"/>
            <a:ext cx="447675" cy="457200"/>
          </a:xfrm>
          <a:prstGeom prst="ellipse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8267699" y="3339295"/>
            <a:ext cx="3924301" cy="316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>
                <a:solidFill>
                  <a:srgbClr val="036241"/>
                </a:solidFill>
              </a:rPr>
              <a:t>ОКС отдыха и туризма</a:t>
            </a:r>
            <a:endParaRPr lang="ru-RU" kern="700" dirty="0">
              <a:solidFill>
                <a:srgbClr val="03624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296277" y="4007284"/>
            <a:ext cx="3924301" cy="534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>
                <a:solidFill>
                  <a:srgbClr val="036241"/>
                </a:solidFill>
              </a:rPr>
              <a:t>Территория Музейно-туристического комплекса «Ворота в Югру»</a:t>
            </a:r>
            <a:endParaRPr lang="ru-RU" kern="700" dirty="0">
              <a:solidFill>
                <a:srgbClr val="03624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267699" y="5199084"/>
            <a:ext cx="3924301" cy="75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>
                <a:solidFill>
                  <a:srgbClr val="036241"/>
                </a:solidFill>
              </a:rPr>
              <a:t>Дорога обычного типа регионального значения, предлагаемая к размещению</a:t>
            </a:r>
            <a:endParaRPr lang="ru-RU" kern="700" dirty="0">
              <a:solidFill>
                <a:srgbClr val="036241"/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8496" r="7096" b="5556"/>
          <a:stretch/>
        </p:blipFill>
        <p:spPr>
          <a:xfrm>
            <a:off x="773468" y="1823854"/>
            <a:ext cx="5833923" cy="4090415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8267699" y="4701539"/>
            <a:ext cx="3924301" cy="316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>
                <a:solidFill>
                  <a:srgbClr val="036241"/>
                </a:solidFill>
              </a:rPr>
              <a:t>Существующая дорога</a:t>
            </a:r>
            <a:endParaRPr lang="ru-RU" kern="700" dirty="0">
              <a:solidFill>
                <a:srgbClr val="036241"/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14449" r="89897" b="23579"/>
          <a:stretch/>
        </p:blipFill>
        <p:spPr>
          <a:xfrm>
            <a:off x="4037314" y="2977060"/>
            <a:ext cx="428625" cy="419101"/>
          </a:xfrm>
          <a:prstGeom prst="ellipse">
            <a:avLst/>
          </a:prstGeom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507" y="4007284"/>
            <a:ext cx="4445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082" y="3562785"/>
            <a:ext cx="450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61" y="4049889"/>
            <a:ext cx="533400" cy="29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Прямая соединительная линия 47"/>
          <p:cNvCxnSpPr/>
          <p:nvPr/>
        </p:nvCxnSpPr>
        <p:spPr>
          <a:xfrm>
            <a:off x="7753350" y="4859915"/>
            <a:ext cx="438149" cy="0"/>
          </a:xfrm>
          <a:prstGeom prst="line">
            <a:avLst/>
          </a:prstGeom>
          <a:ln w="47625"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7753350" y="5371070"/>
            <a:ext cx="439737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25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929" y="5072672"/>
            <a:ext cx="975227" cy="923330"/>
          </a:xfrm>
          <a:prstGeom prst="rect">
            <a:avLst/>
          </a:prstGeom>
          <a:solidFill>
            <a:srgbClr val="5D9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6889" y="871042"/>
            <a:ext cx="2932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120" dirty="0" smtClean="0"/>
              <a:t>ПРЕИМУЩЕСТВА</a:t>
            </a:r>
            <a:endParaRPr lang="ru-RU" sz="2800" b="1" spc="120" dirty="0">
              <a:solidFill>
                <a:srgbClr val="005E2A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77932" y="1387289"/>
            <a:ext cx="2831491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1230911" y="1760738"/>
            <a:ext cx="10317622" cy="875486"/>
            <a:chOff x="1230911" y="1760738"/>
            <a:chExt cx="10317622" cy="875486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230911" y="1760738"/>
              <a:ext cx="10317622" cy="875486"/>
            </a:xfrm>
            <a:prstGeom prst="rect">
              <a:avLst/>
            </a:prstGeom>
            <a:solidFill>
              <a:srgbClr val="EEE3E7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239584" y="1875315"/>
              <a:ext cx="1030894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kern="50" dirty="0">
                  <a:solidFill>
                    <a:srgbClr val="202122"/>
                  </a:solidFill>
                  <a:ea typeface="Arial Unicode MS" panose="020B0604020202020204" pitchFamily="34" charset="-128"/>
                </a:rPr>
                <a:t>Отсутствие промышленных предприятий с выбросами токсичных веществ. Воздух экологически чистый, что способствует развитию </a:t>
              </a:r>
              <a:r>
                <a:rPr lang="ru-RU" kern="50" dirty="0" smtClean="0">
                  <a:solidFill>
                    <a:srgbClr val="202122"/>
                  </a:solidFill>
                  <a:ea typeface="Arial Unicode MS" panose="020B0604020202020204" pitchFamily="34" charset="-128"/>
                </a:rPr>
                <a:t>экотуризма</a:t>
              </a:r>
              <a:endParaRPr lang="ru-RU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50577" y="3870888"/>
            <a:ext cx="11297955" cy="923330"/>
            <a:chOff x="250579" y="4094868"/>
            <a:chExt cx="11297955" cy="92333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253157" y="4094868"/>
              <a:ext cx="10295377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250579" y="4094868"/>
              <a:ext cx="1002579" cy="923330"/>
              <a:chOff x="250579" y="4094868"/>
              <a:chExt cx="1002579" cy="923330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277931" y="4094868"/>
                <a:ext cx="975227" cy="923330"/>
              </a:xfrm>
              <a:prstGeom prst="rect">
                <a:avLst/>
              </a:prstGeom>
              <a:solidFill>
                <a:srgbClr val="5D99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Picture 2" descr="https://img2.freepng.ru/20190315/bzg/kisspng-openstreetmap-geographic-information-system-web-ma-5c8b69c9902b68.8516367015526404575905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50579" y="4325234"/>
                <a:ext cx="1002579" cy="6335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Прямоугольник 11"/>
            <p:cNvSpPr/>
            <p:nvPr/>
          </p:nvSpPr>
          <p:spPr>
            <a:xfrm>
              <a:off x="1280510" y="4094868"/>
              <a:ext cx="10268024" cy="923330"/>
            </a:xfrm>
            <a:prstGeom prst="rect">
              <a:avLst/>
            </a:prstGeom>
            <a:solidFill>
              <a:srgbClr val="EEE3E7"/>
            </a:solidFill>
          </p:spPr>
          <p:txBody>
            <a:bodyPr wrap="square">
              <a:spAutoFit/>
            </a:bodyPr>
            <a:lstStyle/>
            <a:p>
              <a:r>
                <a:rPr lang="ru-RU" kern="50" dirty="0">
                  <a:solidFill>
                    <a:srgbClr val="202122"/>
                  </a:solidFill>
                  <a:ea typeface="Arial Unicode MS" panose="020B0604020202020204" pitchFamily="34" charset="-128"/>
                </a:rPr>
                <a:t>Наличие резервов земли, подготовленной, но еще не вовлеченной в хозяйственную </a:t>
              </a:r>
              <a:r>
                <a:rPr lang="ru-RU" kern="50" dirty="0" smtClean="0">
                  <a:solidFill>
                    <a:srgbClr val="202122"/>
                  </a:solidFill>
                  <a:ea typeface="Arial Unicode MS" panose="020B0604020202020204" pitchFamily="34" charset="-128"/>
                </a:rPr>
                <a:t>деятельность</a:t>
              </a:r>
              <a:endParaRPr lang="ru-RU" kern="50" dirty="0">
                <a:solidFill>
                  <a:srgbClr val="202122"/>
                </a:solidFill>
                <a:ea typeface="Arial Unicode MS" panose="020B0604020202020204" pitchFamily="34" charset="-128"/>
              </a:endParaRPr>
            </a:p>
            <a:p>
              <a:r>
                <a:rPr lang="ru-RU" kern="50" dirty="0">
                  <a:solidFill>
                    <a:srgbClr val="202122"/>
                  </a:solidFill>
                  <a:ea typeface="Arial Unicode MS" panose="020B0604020202020204" pitchFamily="34" charset="-128"/>
                </a:rPr>
                <a:t>(наличие свободных земельных </a:t>
              </a:r>
              <a:r>
                <a:rPr lang="ru-RU" kern="50" dirty="0" smtClean="0">
                  <a:solidFill>
                    <a:srgbClr val="202122"/>
                  </a:solidFill>
                  <a:ea typeface="Arial Unicode MS" panose="020B0604020202020204" pitchFamily="34" charset="-128"/>
                </a:rPr>
                <a:t>участков</a:t>
              </a:r>
              <a:r>
                <a:rPr lang="en-US" kern="50" dirty="0">
                  <a:solidFill>
                    <a:srgbClr val="202122"/>
                  </a:solidFill>
                  <a:ea typeface="Arial Unicode MS" panose="020B0604020202020204" pitchFamily="34" charset="-128"/>
                </a:rPr>
                <a:t> (</a:t>
              </a:r>
              <a:r>
                <a:rPr lang="en-US" kern="50" dirty="0" smtClean="0">
                  <a:solidFill>
                    <a:srgbClr val="202122"/>
                  </a:solidFill>
                  <a:ea typeface="Arial Unicode MS" panose="020B0604020202020204" pitchFamily="34" charset="-128"/>
                </a:rPr>
                <a:t>GREENFIELD)</a:t>
              </a:r>
              <a:r>
                <a:rPr lang="ru-RU" kern="50" dirty="0" smtClean="0">
                  <a:solidFill>
                    <a:srgbClr val="202122"/>
                  </a:solidFill>
                  <a:ea typeface="Arial Unicode MS" panose="020B0604020202020204" pitchFamily="34" charset="-128"/>
                </a:rPr>
                <a:t> </a:t>
              </a:r>
              <a:r>
                <a:rPr lang="ru-RU" kern="50" dirty="0">
                  <a:solidFill>
                    <a:srgbClr val="202122"/>
                  </a:solidFill>
                  <a:ea typeface="Arial Unicode MS" panose="020B0604020202020204" pitchFamily="34" charset="-128"/>
                </a:rPr>
                <a:t>для реализации инвестиционных </a:t>
              </a:r>
              <a:r>
                <a:rPr lang="ru-RU" kern="50" dirty="0" smtClean="0">
                  <a:solidFill>
                    <a:srgbClr val="202122"/>
                  </a:solidFill>
                  <a:ea typeface="Arial Unicode MS" panose="020B0604020202020204" pitchFamily="34" charset="-128"/>
                </a:rPr>
                <a:t>проектов. </a:t>
              </a:r>
              <a:r>
                <a:rPr lang="ru-RU" kern="50" dirty="0">
                  <a:solidFill>
                    <a:srgbClr val="202122"/>
                  </a:solidFill>
                  <a:ea typeface="Arial Unicode MS" panose="020B0604020202020204" pitchFamily="34" charset="-128"/>
                </a:rPr>
                <a:t>Наличие инфраструктуры поддержки инвестиционной деятельности на территории </a:t>
              </a:r>
              <a:r>
                <a:rPr lang="ru-RU" kern="50" dirty="0" smtClean="0">
                  <a:solidFill>
                    <a:srgbClr val="202122"/>
                  </a:solidFill>
                  <a:ea typeface="Arial Unicode MS" panose="020B0604020202020204" pitchFamily="34" charset="-128"/>
                </a:rPr>
                <a:t>города)</a:t>
              </a:r>
              <a:endParaRPr lang="ru-RU" kern="50" dirty="0">
                <a:solidFill>
                  <a:srgbClr val="202122"/>
                </a:solidFill>
                <a:ea typeface="Arial Unicode MS" panose="020B0604020202020204" pitchFamily="34" charset="-128"/>
              </a:endParaRPr>
            </a:p>
          </p:txBody>
        </p:sp>
      </p:grpSp>
      <p:pic>
        <p:nvPicPr>
          <p:cNvPr id="15" name="Picture 6" descr="https://c0.klipartz.com/pngpicture/50/552/gratis-png-globo-del-mundo-mapa-glob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27" y="5182404"/>
            <a:ext cx="806477" cy="64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253156" y="5072672"/>
            <a:ext cx="10295376" cy="923330"/>
          </a:xfrm>
          <a:prstGeom prst="rect">
            <a:avLst/>
          </a:prstGeom>
          <a:solidFill>
            <a:srgbClr val="F3F7F8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253154" y="5318516"/>
            <a:ext cx="9521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Выгодное географическое положение, позволяющее быть центром Юго-Запада ХМАО-Югры</a:t>
            </a:r>
            <a:endParaRPr lang="ru-RU" kern="50" dirty="0">
              <a:solidFill>
                <a:srgbClr val="202122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18" name="Picture 8" descr="https://static.vecteezy.com/system/resources/previews/000/151/337/large_2x/industry-vector-illustra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5" y="1764586"/>
            <a:ext cx="1002579" cy="8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277929" y="2821382"/>
            <a:ext cx="11270604" cy="875488"/>
            <a:chOff x="277929" y="2821382"/>
            <a:chExt cx="11270604" cy="87548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77929" y="2821382"/>
              <a:ext cx="975227" cy="875487"/>
            </a:xfrm>
            <a:prstGeom prst="rect">
              <a:avLst/>
            </a:prstGeom>
            <a:solidFill>
              <a:srgbClr val="5D9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036241"/>
                  </a:solidFill>
                </a:ln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347673" y="2821384"/>
              <a:ext cx="11200860" cy="875486"/>
              <a:chOff x="347673" y="2821384"/>
              <a:chExt cx="11200860" cy="875486"/>
            </a:xfrm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1253154" y="2821384"/>
                <a:ext cx="10295379" cy="875486"/>
                <a:chOff x="1253156" y="2913263"/>
                <a:chExt cx="10295379" cy="875486"/>
              </a:xfrm>
            </p:grpSpPr>
            <p:sp>
              <p:nvSpPr>
                <p:cNvPr id="25" name="Прямоугольник 24"/>
                <p:cNvSpPr/>
                <p:nvPr/>
              </p:nvSpPr>
              <p:spPr>
                <a:xfrm>
                  <a:off x="1253157" y="2913263"/>
                  <a:ext cx="10295378" cy="875486"/>
                </a:xfrm>
                <a:prstGeom prst="rect">
                  <a:avLst/>
                </a:prstGeom>
                <a:solidFill>
                  <a:srgbClr val="F3F7F8"/>
                </a:solidFill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Прямоугольник 25"/>
                <p:cNvSpPr/>
                <p:nvPr/>
              </p:nvSpPr>
              <p:spPr>
                <a:xfrm>
                  <a:off x="1253156" y="3150319"/>
                  <a:ext cx="1029537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dirty="0" smtClean="0"/>
                    <a:t>Территория, благоприятная для </a:t>
                  </a:r>
                  <a:r>
                    <a:rPr lang="ru-RU" dirty="0"/>
                    <a:t>развития активного и экологического отдыха</a:t>
                  </a: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67" t="9354" r="10435" b="8375"/>
              <a:stretch/>
            </p:blipFill>
            <p:spPr>
              <a:xfrm>
                <a:off x="347673" y="2850815"/>
                <a:ext cx="835737" cy="846055"/>
              </a:xfrm>
              <a:prstGeom prst="ellipse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3791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0" y="6340580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6889" y="871042"/>
            <a:ext cx="7698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120" dirty="0" smtClean="0"/>
              <a:t>РЕАЛИЗУЕМЫЕ ИНВЕСТИЦИОННЫЕ ПРОЕКТЫ</a:t>
            </a:r>
            <a:endParaRPr lang="ru-RU" sz="2800" b="1" spc="12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77932" y="1387289"/>
            <a:ext cx="7530882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50576" y="1499286"/>
            <a:ext cx="52196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120" dirty="0" smtClean="0">
                <a:solidFill>
                  <a:srgbClr val="036241"/>
                </a:solidFill>
              </a:rPr>
              <a:t>Гриль-парк «ЭССЛАНДИЯ»</a:t>
            </a:r>
            <a:endParaRPr lang="ru-RU" spc="120" dirty="0">
              <a:solidFill>
                <a:srgbClr val="03624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6332" y="2019808"/>
            <a:ext cx="52196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аренда гриль-домиков в 10 минутах езды от центра города</a:t>
            </a:r>
            <a:endParaRPr lang="ru-RU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4039" y="3574112"/>
            <a:ext cx="52196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120" dirty="0">
                <a:solidFill>
                  <a:srgbClr val="036241"/>
                </a:solidFill>
              </a:rPr>
              <a:t>База отдыха </a:t>
            </a:r>
            <a:endParaRPr lang="ru-RU" sz="3200" b="1" spc="120" dirty="0" smtClean="0">
              <a:solidFill>
                <a:srgbClr val="036241"/>
              </a:solidFill>
            </a:endParaRPr>
          </a:p>
          <a:p>
            <a:r>
              <a:rPr lang="ru-RU" sz="3200" b="1" spc="120" dirty="0" smtClean="0">
                <a:solidFill>
                  <a:srgbClr val="036241"/>
                </a:solidFill>
              </a:rPr>
              <a:t>«</a:t>
            </a:r>
            <a:r>
              <a:rPr lang="ru-RU" sz="3200" b="1" spc="120" dirty="0">
                <a:solidFill>
                  <a:srgbClr val="036241"/>
                </a:solidFill>
              </a:rPr>
              <a:t>Живущие по солнцу»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584" y="1273956"/>
            <a:ext cx="2817544" cy="213332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68" y="1720265"/>
            <a:ext cx="1666208" cy="168701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04039" y="2497402"/>
            <a:ext cx="2665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www.esslandiya-yugorsk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961" y="4112721"/>
            <a:ext cx="1623915" cy="16399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13" y="3503628"/>
            <a:ext cx="1972602" cy="2630136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08392" y="4590568"/>
            <a:ext cx="52196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аренда глэмпинга</a:t>
            </a:r>
            <a:r>
              <a:rPr lang="ru-RU" sz="1600" dirty="0" smtClean="0"/>
              <a:t>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проведения торжеств, семинаров, конференций, мастер-классов, семейного досуга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2" y="5451582"/>
            <a:ext cx="516807" cy="36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2022</Words>
  <Application>Microsoft Office PowerPoint</Application>
  <PresentationFormat>Произвольный</PresentationFormat>
  <Paragraphs>439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Designer</dc:creator>
  <cp:lastModifiedBy>Грудцына Ирина Викторовна</cp:lastModifiedBy>
  <cp:revision>107</cp:revision>
  <dcterms:created xsi:type="dcterms:W3CDTF">2022-11-07T06:29:02Z</dcterms:created>
  <dcterms:modified xsi:type="dcterms:W3CDTF">2022-11-09T06:12:21Z</dcterms:modified>
</cp:coreProperties>
</file>