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sldIdLst>
    <p:sldId id="262" r:id="rId2"/>
    <p:sldId id="257" r:id="rId3"/>
    <p:sldId id="288" r:id="rId4"/>
    <p:sldId id="272" r:id="rId5"/>
    <p:sldId id="274" r:id="rId6"/>
    <p:sldId id="273" r:id="rId7"/>
    <p:sldId id="301" r:id="rId8"/>
    <p:sldId id="275" r:id="rId9"/>
    <p:sldId id="277" r:id="rId10"/>
    <p:sldId id="278" r:id="rId11"/>
    <p:sldId id="291" r:id="rId12"/>
    <p:sldId id="297" r:id="rId13"/>
    <p:sldId id="296" r:id="rId14"/>
    <p:sldId id="298" r:id="rId15"/>
    <p:sldId id="299" r:id="rId16"/>
    <p:sldId id="300" r:id="rId17"/>
    <p:sldId id="292" r:id="rId18"/>
    <p:sldId id="303" r:id="rId19"/>
    <p:sldId id="302" r:id="rId20"/>
    <p:sldId id="295" r:id="rId21"/>
    <p:sldId id="293" r:id="rId22"/>
    <p:sldId id="294" r:id="rId2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0066"/>
    <a:srgbClr val="86E2A2"/>
    <a:srgbClr val="FF0066"/>
    <a:srgbClr val="CCFFFF"/>
    <a:srgbClr val="FF66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-7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Объем отгруженных товаров собственного производства промышленной продукции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0F-4262-AE6D-7046CD332F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90F-4262-AE6D-7046CD332FB9}"/>
              </c:ext>
            </c:extLst>
          </c:dPt>
          <c:dLbls>
            <c:delete val="1"/>
          </c:dLbls>
          <c:val>
            <c:numRef>
              <c:f>Лист1!$A$2:$A$3</c:f>
              <c:numCache>
                <c:formatCode>General</c:formatCode>
                <c:ptCount val="2"/>
                <c:pt idx="0">
                  <c:v>75.8</c:v>
                </c:pt>
                <c:pt idx="1">
                  <c:v>24.2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0F-4262-AE6D-7046CD332FB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Обрабатывающие производства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41-4F43-A948-CE6B4BFDD6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E41-4F43-A948-CE6B4BFDD603}"/>
              </c:ext>
            </c:extLst>
          </c:dPt>
          <c:dLbls>
            <c:delete val="1"/>
          </c:dLbls>
          <c:val>
            <c:numRef>
              <c:f>Лист1!$A$2:$A$3</c:f>
              <c:numCache>
                <c:formatCode>General</c:formatCode>
                <c:ptCount val="2"/>
                <c:pt idx="0">
                  <c:v>74.7</c:v>
                </c:pt>
                <c:pt idx="1">
                  <c:v>25.3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E41-4F43-A948-CE6B4BFDD60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Производство и распределение электроэнергии и газа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90-43FF-AD35-D84A2D1640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90-43FF-AD35-D84A2D164044}"/>
              </c:ext>
            </c:extLst>
          </c:dPt>
          <c:dLbls>
            <c:delete val="1"/>
          </c:dLbls>
          <c:val>
            <c:numRef>
              <c:f>Лист1!$A$2:$A$3</c:f>
              <c:numCache>
                <c:formatCode>General</c:formatCode>
                <c:ptCount val="2"/>
                <c:pt idx="0">
                  <c:v>86.2</c:v>
                </c:pt>
                <c:pt idx="1">
                  <c:v>13.8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890-43FF-AD35-D84A2D1640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Voda" TargetMode="External"/><Relationship Id="rId2" Type="http://schemas.openxmlformats.org/officeDocument/2006/relationships/image" Target="../media/image36.JPG"/><Relationship Id="rId1" Type="http://schemas.openxmlformats.org/officeDocument/2006/relationships/image" Target="../media/image35.jpg"/><Relationship Id="rId5" Type="http://schemas.openxmlformats.org/officeDocument/2006/relationships/hyperlink" Target="https://ba.wikipedia.org/wiki/%D0%9C1_(%D0%B0%D0%B2%D1%82%D0%BE%D0%BC%D0%BE%D0%B1%D0%B8%D0%BB%D1%8C_%D1%8E%D0%BB%D1%8B,_%D0%91%D0%B5%D0%BB%D0%BE%D1%80%D1%83%D1%81%D1%81%D0%B8%D1%8F)" TargetMode="External"/><Relationship Id="rId4" Type="http://schemas.openxmlformats.org/officeDocument/2006/relationships/image" Target="../media/image3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Voda" TargetMode="External"/><Relationship Id="rId2" Type="http://schemas.openxmlformats.org/officeDocument/2006/relationships/image" Target="../media/image36.JPG"/><Relationship Id="rId1" Type="http://schemas.openxmlformats.org/officeDocument/2006/relationships/image" Target="../media/image35.jpg"/><Relationship Id="rId5" Type="http://schemas.openxmlformats.org/officeDocument/2006/relationships/hyperlink" Target="https://ba.wikipedia.org/wiki/%D0%9C1_(%D0%B0%D0%B2%D1%82%D0%BE%D0%BC%D0%BE%D0%B1%D0%B8%D0%BB%D1%8C_%D1%8E%D0%BB%D1%8B,_%D0%91%D0%B5%D0%BB%D0%BE%D1%80%D1%83%D1%81%D1%81%D0%B8%D1%8F)" TargetMode="External"/><Relationship Id="rId4" Type="http://schemas.openxmlformats.org/officeDocument/2006/relationships/image" Target="../media/image3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7754D-31B8-41B1-AF68-E489507D7D2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EA5A45E-6F2B-4576-BFF5-DE4D0A2FE701}">
      <dgm:prSet custT="1"/>
      <dgm:spPr/>
      <dgm:t>
        <a:bodyPr/>
        <a:lstStyle/>
        <a:p>
          <a:r>
            <a: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по ул. Никольская (от ул. Газовиков - до ул. Промышленная) протяженностью 290 метров</a:t>
          </a:r>
        </a:p>
      </dgm:t>
    </dgm:pt>
    <dgm:pt modelId="{3DBF17D2-CAEB-4B7B-8863-BBAC05B77D71}" type="parTrans" cxnId="{89AD45C4-F77C-4451-8231-25D6A597B163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93D6BE-D68C-4AAB-AA8D-DFA39D6A698A}" type="sibTrans" cxnId="{89AD45C4-F77C-4451-8231-25D6A597B163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739B0B-552B-4355-91F2-1F46F6EBE5D5}">
      <dgm:prSet custT="1"/>
      <dgm:spPr/>
      <dgm:t>
        <a:bodyPr/>
        <a:lstStyle/>
        <a:p>
          <a:r>
            <a: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Канализационные очистные сооружения 500 </a:t>
          </a:r>
          <a:r>
            <a:rPr lang="ru-RU" sz="1000" b="0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куб.м</a:t>
          </a:r>
          <a:r>
            <a: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в сутки</a:t>
          </a:r>
        </a:p>
      </dgm:t>
    </dgm:pt>
    <dgm:pt modelId="{BB67080B-79C7-45D3-A86F-101DFA1CA238}" type="parTrans" cxnId="{080AAE64-40BE-4D1D-92FA-77DFE9BC6612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A676CA-DE38-40CC-8D27-097D63827AC9}" type="sibTrans" cxnId="{080AAE64-40BE-4D1D-92FA-77DFE9BC6612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A21A7-CC76-4D04-A6AF-7A0E15FF2993}">
      <dgm:prSet custT="1"/>
      <dgm:spPr/>
      <dgm:t>
        <a:bodyPr/>
        <a:lstStyle/>
        <a:p>
          <a:r>
            <a: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Физкультурно-спортивный комплекс с универсальным игровым залом по ул. Декабристов</a:t>
          </a:r>
        </a:p>
      </dgm:t>
    </dgm:pt>
    <dgm:pt modelId="{F9A53A3C-2A27-454F-8A6E-2B2A017D6A2A}" type="parTrans" cxnId="{E195FBEB-6545-42A4-A1F8-AA3E822204B8}">
      <dgm:prSet/>
      <dgm:spPr/>
      <dgm:t>
        <a:bodyPr/>
        <a:lstStyle/>
        <a:p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81949-C1AD-42A3-8311-C0D6967EF7E0}" type="sibTrans" cxnId="{E195FBEB-6545-42A4-A1F8-AA3E822204B8}">
      <dgm:prSet/>
      <dgm:spPr/>
      <dgm:t>
        <a:bodyPr/>
        <a:lstStyle/>
        <a:p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D65B2-0970-4EAA-9720-F816E5033B6E}" type="pres">
      <dgm:prSet presAssocID="{6CB7754D-31B8-41B1-AF68-E489507D7D2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246E4-134D-4D62-8FB6-C46AA49D78AE}" type="pres">
      <dgm:prSet presAssocID="{49FA21A7-CC76-4D04-A6AF-7A0E15FF2993}" presName="composite" presStyleCnt="0"/>
      <dgm:spPr/>
    </dgm:pt>
    <dgm:pt modelId="{85D2D4F2-D655-41E4-BEF6-5A6899FCB225}" type="pres">
      <dgm:prSet presAssocID="{49FA21A7-CC76-4D04-A6AF-7A0E15FF299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105B562-52F3-4B62-A3A9-272D1AA15884}" type="pres">
      <dgm:prSet presAssocID="{49FA21A7-CC76-4D04-A6AF-7A0E15FF2993}" presName="txShp" presStyleLbl="node1" presStyleIdx="0" presStyleCnt="3" custScaleX="100358" custScaleY="89354" custLinFactNeighborX="-5085" custLinFactNeighborY="-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16704-7F06-4A1A-8483-388D9F192A0E}" type="pres">
      <dgm:prSet presAssocID="{0DB81949-C1AD-42A3-8311-C0D6967EF7E0}" presName="spacing" presStyleCnt="0"/>
      <dgm:spPr/>
    </dgm:pt>
    <dgm:pt modelId="{7A1FD06A-F36A-47B0-87C5-D797EAE4E3F1}" type="pres">
      <dgm:prSet presAssocID="{8E739B0B-552B-4355-91F2-1F46F6EBE5D5}" presName="composite" presStyleCnt="0"/>
      <dgm:spPr/>
    </dgm:pt>
    <dgm:pt modelId="{2277E7C6-5FAA-4C14-A39A-7DFBD3BD35DF}" type="pres">
      <dgm:prSet presAssocID="{8E739B0B-552B-4355-91F2-1F46F6EBE5D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l="-41000" r="-41000"/>
          </a:stretch>
        </a:blipFill>
      </dgm:spPr>
    </dgm:pt>
    <dgm:pt modelId="{50ECCCD2-654E-4614-80F9-AE3FA7961170}" type="pres">
      <dgm:prSet presAssocID="{8E739B0B-552B-4355-91F2-1F46F6EBE5D5}" presName="txShp" presStyleLbl="node1" presStyleIdx="1" presStyleCnt="3" custScaleY="91832" custLinFactNeighborX="-5339" custLinFactNeighborY="-4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673FE-089D-4F65-92D9-A8A6C2FDFF88}" type="pres">
      <dgm:prSet presAssocID="{ABA676CA-DE38-40CC-8D27-097D63827AC9}" presName="spacing" presStyleCnt="0"/>
      <dgm:spPr/>
    </dgm:pt>
    <dgm:pt modelId="{17BE8CC5-BD58-4227-BAD4-196B3B2F2C44}" type="pres">
      <dgm:prSet presAssocID="{3EA5A45E-6F2B-4576-BFF5-DE4D0A2FE701}" presName="composite" presStyleCnt="0"/>
      <dgm:spPr/>
    </dgm:pt>
    <dgm:pt modelId="{0F3868CE-952F-48FE-A66C-A3A3CD15F223}" type="pres">
      <dgm:prSet presAssocID="{3EA5A45E-6F2B-4576-BFF5-DE4D0A2FE701}" presName="imgShp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>
            <a:fillRect l="-17000" r="-17000"/>
          </a:stretch>
        </a:blipFill>
      </dgm:spPr>
    </dgm:pt>
    <dgm:pt modelId="{8EAC6BA8-396C-4A00-90E9-4D481446E74C}" type="pres">
      <dgm:prSet presAssocID="{3EA5A45E-6F2B-4576-BFF5-DE4D0A2FE701}" presName="txShp" presStyleLbl="node1" presStyleIdx="2" presStyleCnt="3" custLinFactNeighborX="-5339" custLinFactNeighborY="-2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A8A7BC-0A81-4572-BB27-284EF809CF72}" type="presOf" srcId="{49FA21A7-CC76-4D04-A6AF-7A0E15FF2993}" destId="{9105B562-52F3-4B62-A3A9-272D1AA15884}" srcOrd="0" destOrd="0" presId="urn:microsoft.com/office/officeart/2005/8/layout/vList3"/>
    <dgm:cxn modelId="{C12715EC-B602-4C28-9F67-4F522E7A73BF}" type="presOf" srcId="{8E739B0B-552B-4355-91F2-1F46F6EBE5D5}" destId="{50ECCCD2-654E-4614-80F9-AE3FA7961170}" srcOrd="0" destOrd="0" presId="urn:microsoft.com/office/officeart/2005/8/layout/vList3"/>
    <dgm:cxn modelId="{E195FBEB-6545-42A4-A1F8-AA3E822204B8}" srcId="{6CB7754D-31B8-41B1-AF68-E489507D7D28}" destId="{49FA21A7-CC76-4D04-A6AF-7A0E15FF2993}" srcOrd="0" destOrd="0" parTransId="{F9A53A3C-2A27-454F-8A6E-2B2A017D6A2A}" sibTransId="{0DB81949-C1AD-42A3-8311-C0D6967EF7E0}"/>
    <dgm:cxn modelId="{89AD45C4-F77C-4451-8231-25D6A597B163}" srcId="{6CB7754D-31B8-41B1-AF68-E489507D7D28}" destId="{3EA5A45E-6F2B-4576-BFF5-DE4D0A2FE701}" srcOrd="2" destOrd="0" parTransId="{3DBF17D2-CAEB-4B7B-8863-BBAC05B77D71}" sibTransId="{FB93D6BE-D68C-4AAB-AA8D-DFA39D6A698A}"/>
    <dgm:cxn modelId="{080AAE64-40BE-4D1D-92FA-77DFE9BC6612}" srcId="{6CB7754D-31B8-41B1-AF68-E489507D7D28}" destId="{8E739B0B-552B-4355-91F2-1F46F6EBE5D5}" srcOrd="1" destOrd="0" parTransId="{BB67080B-79C7-45D3-A86F-101DFA1CA238}" sibTransId="{ABA676CA-DE38-40CC-8D27-097D63827AC9}"/>
    <dgm:cxn modelId="{CBF06CBC-A509-469B-85E7-F037AB4942A0}" type="presOf" srcId="{6CB7754D-31B8-41B1-AF68-E489507D7D28}" destId="{82ED65B2-0970-4EAA-9720-F816E5033B6E}" srcOrd="0" destOrd="0" presId="urn:microsoft.com/office/officeart/2005/8/layout/vList3"/>
    <dgm:cxn modelId="{B7994D3A-11A5-414D-917F-6E2FB783A0F2}" type="presOf" srcId="{3EA5A45E-6F2B-4576-BFF5-DE4D0A2FE701}" destId="{8EAC6BA8-396C-4A00-90E9-4D481446E74C}" srcOrd="0" destOrd="0" presId="urn:microsoft.com/office/officeart/2005/8/layout/vList3"/>
    <dgm:cxn modelId="{2D099429-8F57-4625-8FCB-441E5BCC4097}" type="presParOf" srcId="{82ED65B2-0970-4EAA-9720-F816E5033B6E}" destId="{94D246E4-134D-4D62-8FB6-C46AA49D78AE}" srcOrd="0" destOrd="0" presId="urn:microsoft.com/office/officeart/2005/8/layout/vList3"/>
    <dgm:cxn modelId="{F9CBFF70-BC79-4FEF-BA94-BE27F0DD5C8C}" type="presParOf" srcId="{94D246E4-134D-4D62-8FB6-C46AA49D78AE}" destId="{85D2D4F2-D655-41E4-BEF6-5A6899FCB225}" srcOrd="0" destOrd="0" presId="urn:microsoft.com/office/officeart/2005/8/layout/vList3"/>
    <dgm:cxn modelId="{90D72357-EC64-40AB-AA11-B13717FCDFB6}" type="presParOf" srcId="{94D246E4-134D-4D62-8FB6-C46AA49D78AE}" destId="{9105B562-52F3-4B62-A3A9-272D1AA15884}" srcOrd="1" destOrd="0" presId="urn:microsoft.com/office/officeart/2005/8/layout/vList3"/>
    <dgm:cxn modelId="{B3170EF0-4ACF-47E0-A12E-7249506C2D27}" type="presParOf" srcId="{82ED65B2-0970-4EAA-9720-F816E5033B6E}" destId="{E7216704-7F06-4A1A-8483-388D9F192A0E}" srcOrd="1" destOrd="0" presId="urn:microsoft.com/office/officeart/2005/8/layout/vList3"/>
    <dgm:cxn modelId="{89B2CC2C-C8C1-4A64-90BD-A9EDD1801460}" type="presParOf" srcId="{82ED65B2-0970-4EAA-9720-F816E5033B6E}" destId="{7A1FD06A-F36A-47B0-87C5-D797EAE4E3F1}" srcOrd="2" destOrd="0" presId="urn:microsoft.com/office/officeart/2005/8/layout/vList3"/>
    <dgm:cxn modelId="{93DCD4B8-B438-4411-8D80-CF33D87AAC14}" type="presParOf" srcId="{7A1FD06A-F36A-47B0-87C5-D797EAE4E3F1}" destId="{2277E7C6-5FAA-4C14-A39A-7DFBD3BD35DF}" srcOrd="0" destOrd="0" presId="urn:microsoft.com/office/officeart/2005/8/layout/vList3"/>
    <dgm:cxn modelId="{F4447AE7-AAE4-4288-AD69-EFDA7DAE3238}" type="presParOf" srcId="{7A1FD06A-F36A-47B0-87C5-D797EAE4E3F1}" destId="{50ECCCD2-654E-4614-80F9-AE3FA7961170}" srcOrd="1" destOrd="0" presId="urn:microsoft.com/office/officeart/2005/8/layout/vList3"/>
    <dgm:cxn modelId="{79D51920-2399-4B39-8568-9D99C5C263A3}" type="presParOf" srcId="{82ED65B2-0970-4EAA-9720-F816E5033B6E}" destId="{0DE673FE-089D-4F65-92D9-A8A6C2FDFF88}" srcOrd="3" destOrd="0" presId="urn:microsoft.com/office/officeart/2005/8/layout/vList3"/>
    <dgm:cxn modelId="{A4BA7895-EC9E-4809-BE2E-252C1BF1BAF3}" type="presParOf" srcId="{82ED65B2-0970-4EAA-9720-F816E5033B6E}" destId="{17BE8CC5-BD58-4227-BAD4-196B3B2F2C44}" srcOrd="4" destOrd="0" presId="urn:microsoft.com/office/officeart/2005/8/layout/vList3"/>
    <dgm:cxn modelId="{0047AB87-316B-4211-98B5-4E981619B167}" type="presParOf" srcId="{17BE8CC5-BD58-4227-BAD4-196B3B2F2C44}" destId="{0F3868CE-952F-48FE-A66C-A3A3CD15F223}" srcOrd="0" destOrd="0" presId="urn:microsoft.com/office/officeart/2005/8/layout/vList3"/>
    <dgm:cxn modelId="{F77F488A-BAD4-483A-A579-5DB594A11D28}" type="presParOf" srcId="{17BE8CC5-BD58-4227-BAD4-196B3B2F2C44}" destId="{8EAC6BA8-396C-4A00-90E9-4D481446E7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438497-EF95-4C70-8FBC-C73EE7EF839C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814E913-0BD6-43E5-B7D8-67AD26C1FBA1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с недвижимым имуществом</a:t>
          </a:r>
        </a:p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1,75 %</a:t>
          </a:r>
        </a:p>
        <a:p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DD6EF-F039-4A99-94A7-C1978049F016}" type="parTrans" cxnId="{7166E371-FD73-4D9A-9B1F-2D22A14A893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901536-F535-4BE4-888C-0AC7478F5B7D}" type="sibTrans" cxnId="{7166E371-FD73-4D9A-9B1F-2D22A14A893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3B7F1-77E2-413C-9A51-D46EAE61609C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</a:p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и здравоохранение –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49,5 %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FC31B4-D971-4AE5-B5D9-BB06C3BAED09}" type="parTrans" cxnId="{41B1174C-E69C-49FB-BA3A-208EF5EC820E}">
      <dgm:prSet/>
      <dgm:spPr/>
      <dgm:t>
        <a:bodyPr/>
        <a:lstStyle/>
        <a:p>
          <a:endParaRPr lang="ru-RU" sz="1000"/>
        </a:p>
      </dgm:t>
    </dgm:pt>
    <dgm:pt modelId="{7E925B3C-AC81-472A-9C7A-418BB2B1C78A}" type="sibTrans" cxnId="{41B1174C-E69C-49FB-BA3A-208EF5EC820E}">
      <dgm:prSet/>
      <dgm:spPr/>
      <dgm:t>
        <a:bodyPr/>
        <a:lstStyle/>
        <a:p>
          <a:endParaRPr lang="ru-RU" sz="1000"/>
        </a:p>
      </dgm:t>
    </dgm:pt>
    <dgm:pt modelId="{3A869799-1E36-43D8-9548-3DECB76E8C46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–5,08%</a:t>
          </a:r>
        </a:p>
        <a:p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86517-73B5-4181-B409-E6D5301DC1FD}" type="parTrans" cxnId="{145EAEB6-8805-4FDB-A6C4-5C84CF598EB8}">
      <dgm:prSet/>
      <dgm:spPr/>
      <dgm:t>
        <a:bodyPr/>
        <a:lstStyle/>
        <a:p>
          <a:endParaRPr lang="ru-RU" sz="1000"/>
        </a:p>
      </dgm:t>
    </dgm:pt>
    <dgm:pt modelId="{E6A5EEB8-9129-47B9-B19A-BA28AD04E527}" type="sibTrans" cxnId="{145EAEB6-8805-4FDB-A6C4-5C84CF598EB8}">
      <dgm:prSet/>
      <dgm:spPr/>
      <dgm:t>
        <a:bodyPr/>
        <a:lstStyle/>
        <a:p>
          <a:endParaRPr lang="ru-RU" sz="1000"/>
        </a:p>
      </dgm:t>
    </dgm:pt>
    <dgm:pt modelId="{6CE98CFE-2742-4FAA-BABC-DE8444ACB1C2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Культура,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спорт– 3,2 %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15B8C1-34D3-480E-BE1C-BF208E0C2A91}" type="parTrans" cxnId="{AEBF94E0-956B-48BB-884B-E11B02C2526F}">
      <dgm:prSet/>
      <dgm:spPr/>
      <dgm:t>
        <a:bodyPr/>
        <a:lstStyle/>
        <a:p>
          <a:endParaRPr lang="ru-RU" sz="1000"/>
        </a:p>
      </dgm:t>
    </dgm:pt>
    <dgm:pt modelId="{AAD2BC34-4B57-4E4A-AC83-14401399131A}" type="sibTrans" cxnId="{AEBF94E0-956B-48BB-884B-E11B02C2526F}">
      <dgm:prSet/>
      <dgm:spPr/>
      <dgm:t>
        <a:bodyPr/>
        <a:lstStyle/>
        <a:p>
          <a:endParaRPr lang="ru-RU" sz="1000"/>
        </a:p>
      </dgm:t>
    </dgm:pt>
    <dgm:pt modelId="{CCD2AA5B-B521-43A6-910A-8436C3BDF885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прочие – 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17,77 %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FF3DF4-3525-4C53-B34A-0F5214D754D1}" type="parTrans" cxnId="{BD8FF1FD-C76B-44B1-A51F-EFC5BD859352}">
      <dgm:prSet/>
      <dgm:spPr/>
      <dgm:t>
        <a:bodyPr/>
        <a:lstStyle/>
        <a:p>
          <a:endParaRPr lang="ru-RU" sz="1000"/>
        </a:p>
      </dgm:t>
    </dgm:pt>
    <dgm:pt modelId="{69D56F4E-B9A5-4885-A388-0B1DB3998DC6}" type="sibTrans" cxnId="{BD8FF1FD-C76B-44B1-A51F-EFC5BD859352}">
      <dgm:prSet/>
      <dgm:spPr/>
      <dgm:t>
        <a:bodyPr/>
        <a:lstStyle/>
        <a:p>
          <a:endParaRPr lang="ru-RU" sz="1000"/>
        </a:p>
      </dgm:t>
    </dgm:pt>
    <dgm:pt modelId="{70344EAD-868B-4A5F-BB02-39A26A3AF41D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хозяйство–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18,6 %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98C51-92C8-45B7-AED4-D3CD11338375}" type="parTrans" cxnId="{89D3582C-26B5-48F9-A714-8DE4A1D24FBC}">
      <dgm:prSet/>
      <dgm:spPr/>
      <dgm:t>
        <a:bodyPr/>
        <a:lstStyle/>
        <a:p>
          <a:endParaRPr lang="ru-RU"/>
        </a:p>
      </dgm:t>
    </dgm:pt>
    <dgm:pt modelId="{CAD5DAC4-8488-4EEB-BC79-D5AABF6D30FC}" type="sibTrans" cxnId="{89D3582C-26B5-48F9-A714-8DE4A1D24FBC}">
      <dgm:prSet/>
      <dgm:spPr/>
      <dgm:t>
        <a:bodyPr/>
        <a:lstStyle/>
        <a:p>
          <a:endParaRPr lang="ru-RU"/>
        </a:p>
      </dgm:t>
    </dgm:pt>
    <dgm:pt modelId="{949EA522-0D6B-4CE4-ACA2-C6B504676049}" type="pres">
      <dgm:prSet presAssocID="{B0438497-EF95-4C70-8FBC-C73EE7EF83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F0F12D-C43A-47A2-9E01-2D16ED7B11BE}" type="pres">
      <dgm:prSet presAssocID="{8814E913-0BD6-43E5-B7D8-67AD26C1FBA1}" presName="dummy" presStyleCnt="0"/>
      <dgm:spPr/>
    </dgm:pt>
    <dgm:pt modelId="{5B3C9795-A247-4621-8E99-A679EC6A6441}" type="pres">
      <dgm:prSet presAssocID="{8814E913-0BD6-43E5-B7D8-67AD26C1FBA1}" presName="node" presStyleLbl="revTx" presStyleIdx="0" presStyleCnt="6" custScaleX="178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17222-5C1F-4A71-9B5C-B67A9CAE2DF5}" type="pres">
      <dgm:prSet presAssocID="{76901536-F535-4BE4-888C-0AC7478F5B7D}" presName="sibTrans" presStyleLbl="node1" presStyleIdx="0" presStyleCnt="6"/>
      <dgm:spPr/>
      <dgm:t>
        <a:bodyPr/>
        <a:lstStyle/>
        <a:p>
          <a:endParaRPr lang="ru-RU"/>
        </a:p>
      </dgm:t>
    </dgm:pt>
    <dgm:pt modelId="{D01C5E66-BC51-42A4-8FE7-A87B5ACE6A95}" type="pres">
      <dgm:prSet presAssocID="{1883B7F1-77E2-413C-9A51-D46EAE61609C}" presName="dummy" presStyleCnt="0"/>
      <dgm:spPr/>
    </dgm:pt>
    <dgm:pt modelId="{2D4CF513-0021-456B-9FC0-6FF9A4BE9E34}" type="pres">
      <dgm:prSet presAssocID="{1883B7F1-77E2-413C-9A51-D46EAE61609C}" presName="node" presStyleLbl="revTx" presStyleIdx="1" presStyleCnt="6" custScaleX="330881" custScaleY="86572" custRadScaleRad="108064" custRadScaleInc="-27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6DAD6-4BAC-4DFE-8714-47F872B509D1}" type="pres">
      <dgm:prSet presAssocID="{7E925B3C-AC81-472A-9C7A-418BB2B1C78A}" presName="sibTrans" presStyleLbl="node1" presStyleIdx="1" presStyleCnt="6"/>
      <dgm:spPr/>
      <dgm:t>
        <a:bodyPr/>
        <a:lstStyle/>
        <a:p>
          <a:endParaRPr lang="ru-RU"/>
        </a:p>
      </dgm:t>
    </dgm:pt>
    <dgm:pt modelId="{9CAFBB54-8C12-4404-8685-468AEBA0A2D1}" type="pres">
      <dgm:prSet presAssocID="{3A869799-1E36-43D8-9548-3DECB76E8C46}" presName="dummy" presStyleCnt="0"/>
      <dgm:spPr/>
    </dgm:pt>
    <dgm:pt modelId="{5BF15B69-07C4-42C6-944B-9ACC7115A783}" type="pres">
      <dgm:prSet presAssocID="{3A869799-1E36-43D8-9548-3DECB76E8C46}" presName="node" presStyleLbl="revTx" presStyleIdx="2" presStyleCnt="6" custScaleX="151816" custRadScaleRad="104437" custRadScaleInc="-1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8B9E5-1A0C-4CF2-855C-AEF9A74228B3}" type="pres">
      <dgm:prSet presAssocID="{E6A5EEB8-9129-47B9-B19A-BA28AD04E527}" presName="sibTrans" presStyleLbl="node1" presStyleIdx="2" presStyleCnt="6"/>
      <dgm:spPr/>
      <dgm:t>
        <a:bodyPr/>
        <a:lstStyle/>
        <a:p>
          <a:endParaRPr lang="ru-RU"/>
        </a:p>
      </dgm:t>
    </dgm:pt>
    <dgm:pt modelId="{3DDE91A7-9CF7-413F-9C72-21AE0044D0F8}" type="pres">
      <dgm:prSet presAssocID="{6CE98CFE-2742-4FAA-BABC-DE8444ACB1C2}" presName="dummy" presStyleCnt="0"/>
      <dgm:spPr/>
    </dgm:pt>
    <dgm:pt modelId="{20AE89DB-9305-4051-8639-98386833E56B}" type="pres">
      <dgm:prSet presAssocID="{6CE98CFE-2742-4FAA-BABC-DE8444ACB1C2}" presName="node" presStyleLbl="revTx" presStyleIdx="3" presStyleCnt="6" custScaleX="170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A0520-7E31-4893-B7DE-CDFB4E1B9C0E}" type="pres">
      <dgm:prSet presAssocID="{AAD2BC34-4B57-4E4A-AC83-14401399131A}" presName="sibTrans" presStyleLbl="node1" presStyleIdx="3" presStyleCnt="6"/>
      <dgm:spPr/>
      <dgm:t>
        <a:bodyPr/>
        <a:lstStyle/>
        <a:p>
          <a:endParaRPr lang="ru-RU"/>
        </a:p>
      </dgm:t>
    </dgm:pt>
    <dgm:pt modelId="{1F2D2F29-97EC-4A22-B153-64A2D1EAFFAA}" type="pres">
      <dgm:prSet presAssocID="{70344EAD-868B-4A5F-BB02-39A26A3AF41D}" presName="dummy" presStyleCnt="0"/>
      <dgm:spPr/>
    </dgm:pt>
    <dgm:pt modelId="{2C0801A9-9CA7-4BC2-9408-B9B5D90637A1}" type="pres">
      <dgm:prSet presAssocID="{70344EAD-868B-4A5F-BB02-39A26A3AF41D}" presName="node" presStyleLbl="revTx" presStyleIdx="4" presStyleCnt="6" custScaleX="195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CC37A-1D25-4542-9FD0-26348FD0E424}" type="pres">
      <dgm:prSet presAssocID="{CAD5DAC4-8488-4EEB-BC79-D5AABF6D30FC}" presName="sibTrans" presStyleLbl="node1" presStyleIdx="4" presStyleCnt="6"/>
      <dgm:spPr/>
      <dgm:t>
        <a:bodyPr/>
        <a:lstStyle/>
        <a:p>
          <a:endParaRPr lang="ru-RU"/>
        </a:p>
      </dgm:t>
    </dgm:pt>
    <dgm:pt modelId="{15592662-D9A0-4DC3-8E49-60C39930F006}" type="pres">
      <dgm:prSet presAssocID="{CCD2AA5B-B521-43A6-910A-8436C3BDF885}" presName="dummy" presStyleCnt="0"/>
      <dgm:spPr/>
    </dgm:pt>
    <dgm:pt modelId="{82D24222-C8B5-43EA-8716-E43EAEC131C6}" type="pres">
      <dgm:prSet presAssocID="{CCD2AA5B-B521-43A6-910A-8436C3BDF885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31995-06C2-40CA-B7D9-B8E659D3BAA3}" type="pres">
      <dgm:prSet presAssocID="{69D56F4E-B9A5-4885-A388-0B1DB3998DC6}" presName="sibTrans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8A983D66-697E-4200-8ECF-CEAA204AD3A4}" type="presOf" srcId="{6CE98CFE-2742-4FAA-BABC-DE8444ACB1C2}" destId="{20AE89DB-9305-4051-8639-98386833E56B}" srcOrd="0" destOrd="0" presId="urn:microsoft.com/office/officeart/2005/8/layout/cycle1"/>
    <dgm:cxn modelId="{41B1174C-E69C-49FB-BA3A-208EF5EC820E}" srcId="{B0438497-EF95-4C70-8FBC-C73EE7EF839C}" destId="{1883B7F1-77E2-413C-9A51-D46EAE61609C}" srcOrd="1" destOrd="0" parTransId="{D9FC31B4-D971-4AE5-B5D9-BB06C3BAED09}" sibTransId="{7E925B3C-AC81-472A-9C7A-418BB2B1C78A}"/>
    <dgm:cxn modelId="{11B09F8C-29F8-4A5A-9435-0C44F9203150}" type="presOf" srcId="{CCD2AA5B-B521-43A6-910A-8436C3BDF885}" destId="{82D24222-C8B5-43EA-8716-E43EAEC131C6}" srcOrd="0" destOrd="0" presId="urn:microsoft.com/office/officeart/2005/8/layout/cycle1"/>
    <dgm:cxn modelId="{89D3582C-26B5-48F9-A714-8DE4A1D24FBC}" srcId="{B0438497-EF95-4C70-8FBC-C73EE7EF839C}" destId="{70344EAD-868B-4A5F-BB02-39A26A3AF41D}" srcOrd="4" destOrd="0" parTransId="{CD998C51-92C8-45B7-AED4-D3CD11338375}" sibTransId="{CAD5DAC4-8488-4EEB-BC79-D5AABF6D30FC}"/>
    <dgm:cxn modelId="{C323063B-18FC-46A4-A9E7-C44465F7A585}" type="presOf" srcId="{AAD2BC34-4B57-4E4A-AC83-14401399131A}" destId="{7AFA0520-7E31-4893-B7DE-CDFB4E1B9C0E}" srcOrd="0" destOrd="0" presId="urn:microsoft.com/office/officeart/2005/8/layout/cycle1"/>
    <dgm:cxn modelId="{8A183354-E079-4798-A6E6-6A5F6D147053}" type="presOf" srcId="{70344EAD-868B-4A5F-BB02-39A26A3AF41D}" destId="{2C0801A9-9CA7-4BC2-9408-B9B5D90637A1}" srcOrd="0" destOrd="0" presId="urn:microsoft.com/office/officeart/2005/8/layout/cycle1"/>
    <dgm:cxn modelId="{145EAEB6-8805-4FDB-A6C4-5C84CF598EB8}" srcId="{B0438497-EF95-4C70-8FBC-C73EE7EF839C}" destId="{3A869799-1E36-43D8-9548-3DECB76E8C46}" srcOrd="2" destOrd="0" parTransId="{87F86517-73B5-4181-B409-E6D5301DC1FD}" sibTransId="{E6A5EEB8-9129-47B9-B19A-BA28AD04E527}"/>
    <dgm:cxn modelId="{86201104-70B6-4028-8A6C-05B888DFA238}" type="presOf" srcId="{B0438497-EF95-4C70-8FBC-C73EE7EF839C}" destId="{949EA522-0D6B-4CE4-ACA2-C6B504676049}" srcOrd="0" destOrd="0" presId="urn:microsoft.com/office/officeart/2005/8/layout/cycle1"/>
    <dgm:cxn modelId="{7166E371-FD73-4D9A-9B1F-2D22A14A8930}" srcId="{B0438497-EF95-4C70-8FBC-C73EE7EF839C}" destId="{8814E913-0BD6-43E5-B7D8-67AD26C1FBA1}" srcOrd="0" destOrd="0" parTransId="{9DBDD6EF-F039-4A99-94A7-C1978049F016}" sibTransId="{76901536-F535-4BE4-888C-0AC7478F5B7D}"/>
    <dgm:cxn modelId="{B18BF5AA-BDD1-426B-8F31-38586F57CE07}" type="presOf" srcId="{E6A5EEB8-9129-47B9-B19A-BA28AD04E527}" destId="{4AD8B9E5-1A0C-4CF2-855C-AEF9A74228B3}" srcOrd="0" destOrd="0" presId="urn:microsoft.com/office/officeart/2005/8/layout/cycle1"/>
    <dgm:cxn modelId="{9A130D59-7C42-4E28-B72A-BF2657C9FDA5}" type="presOf" srcId="{7E925B3C-AC81-472A-9C7A-418BB2B1C78A}" destId="{70A6DAD6-4BAC-4DFE-8714-47F872B509D1}" srcOrd="0" destOrd="0" presId="urn:microsoft.com/office/officeart/2005/8/layout/cycle1"/>
    <dgm:cxn modelId="{71E003FF-9703-4A0A-9BDA-63DC22221DCE}" type="presOf" srcId="{8814E913-0BD6-43E5-B7D8-67AD26C1FBA1}" destId="{5B3C9795-A247-4621-8E99-A679EC6A6441}" srcOrd="0" destOrd="0" presId="urn:microsoft.com/office/officeart/2005/8/layout/cycle1"/>
    <dgm:cxn modelId="{A524D1F5-98B0-4FF2-85BA-68A80B453BD9}" type="presOf" srcId="{3A869799-1E36-43D8-9548-3DECB76E8C46}" destId="{5BF15B69-07C4-42C6-944B-9ACC7115A783}" srcOrd="0" destOrd="0" presId="urn:microsoft.com/office/officeart/2005/8/layout/cycle1"/>
    <dgm:cxn modelId="{AEBF94E0-956B-48BB-884B-E11B02C2526F}" srcId="{B0438497-EF95-4C70-8FBC-C73EE7EF839C}" destId="{6CE98CFE-2742-4FAA-BABC-DE8444ACB1C2}" srcOrd="3" destOrd="0" parTransId="{F115B8C1-34D3-480E-BE1C-BF208E0C2A91}" sibTransId="{AAD2BC34-4B57-4E4A-AC83-14401399131A}"/>
    <dgm:cxn modelId="{BD8FF1FD-C76B-44B1-A51F-EFC5BD859352}" srcId="{B0438497-EF95-4C70-8FBC-C73EE7EF839C}" destId="{CCD2AA5B-B521-43A6-910A-8436C3BDF885}" srcOrd="5" destOrd="0" parTransId="{3EFF3DF4-3525-4C53-B34A-0F5214D754D1}" sibTransId="{69D56F4E-B9A5-4885-A388-0B1DB3998DC6}"/>
    <dgm:cxn modelId="{173BC853-F75F-4E19-905B-D4D57BCB6699}" type="presOf" srcId="{76901536-F535-4BE4-888C-0AC7478F5B7D}" destId="{FB817222-5C1F-4A71-9B5C-B67A9CAE2DF5}" srcOrd="0" destOrd="0" presId="urn:microsoft.com/office/officeart/2005/8/layout/cycle1"/>
    <dgm:cxn modelId="{35AB2F2B-1D62-43D0-A36E-8963DAEEE35C}" type="presOf" srcId="{CAD5DAC4-8488-4EEB-BC79-D5AABF6D30FC}" destId="{22ECC37A-1D25-4542-9FD0-26348FD0E424}" srcOrd="0" destOrd="0" presId="urn:microsoft.com/office/officeart/2005/8/layout/cycle1"/>
    <dgm:cxn modelId="{251EF693-7CEF-4B2C-BFBC-2807D8AE0E6B}" type="presOf" srcId="{69D56F4E-B9A5-4885-A388-0B1DB3998DC6}" destId="{1C131995-06C2-40CA-B7D9-B8E659D3BAA3}" srcOrd="0" destOrd="0" presId="urn:microsoft.com/office/officeart/2005/8/layout/cycle1"/>
    <dgm:cxn modelId="{612F82F2-88E7-4D6C-8B2E-DADD1FAEA1BC}" type="presOf" srcId="{1883B7F1-77E2-413C-9A51-D46EAE61609C}" destId="{2D4CF513-0021-456B-9FC0-6FF9A4BE9E34}" srcOrd="0" destOrd="0" presId="urn:microsoft.com/office/officeart/2005/8/layout/cycle1"/>
    <dgm:cxn modelId="{AFD6F752-C405-403B-87E5-B8A21C60C0BB}" type="presParOf" srcId="{949EA522-0D6B-4CE4-ACA2-C6B504676049}" destId="{A6F0F12D-C43A-47A2-9E01-2D16ED7B11BE}" srcOrd="0" destOrd="0" presId="urn:microsoft.com/office/officeart/2005/8/layout/cycle1"/>
    <dgm:cxn modelId="{8927008A-F715-40FD-9472-5719B616A227}" type="presParOf" srcId="{949EA522-0D6B-4CE4-ACA2-C6B504676049}" destId="{5B3C9795-A247-4621-8E99-A679EC6A6441}" srcOrd="1" destOrd="0" presId="urn:microsoft.com/office/officeart/2005/8/layout/cycle1"/>
    <dgm:cxn modelId="{D3191EBD-8C43-424B-B3D5-FB9174AC7577}" type="presParOf" srcId="{949EA522-0D6B-4CE4-ACA2-C6B504676049}" destId="{FB817222-5C1F-4A71-9B5C-B67A9CAE2DF5}" srcOrd="2" destOrd="0" presId="urn:microsoft.com/office/officeart/2005/8/layout/cycle1"/>
    <dgm:cxn modelId="{E017D197-2743-4449-A9C4-FFA5F7CAB622}" type="presParOf" srcId="{949EA522-0D6B-4CE4-ACA2-C6B504676049}" destId="{D01C5E66-BC51-42A4-8FE7-A87B5ACE6A95}" srcOrd="3" destOrd="0" presId="urn:microsoft.com/office/officeart/2005/8/layout/cycle1"/>
    <dgm:cxn modelId="{8FD620C2-06B1-492C-BD4B-59C0D34C0218}" type="presParOf" srcId="{949EA522-0D6B-4CE4-ACA2-C6B504676049}" destId="{2D4CF513-0021-456B-9FC0-6FF9A4BE9E34}" srcOrd="4" destOrd="0" presId="urn:microsoft.com/office/officeart/2005/8/layout/cycle1"/>
    <dgm:cxn modelId="{A17B6269-0E50-4748-A6A9-C28C1A7F4C0D}" type="presParOf" srcId="{949EA522-0D6B-4CE4-ACA2-C6B504676049}" destId="{70A6DAD6-4BAC-4DFE-8714-47F872B509D1}" srcOrd="5" destOrd="0" presId="urn:microsoft.com/office/officeart/2005/8/layout/cycle1"/>
    <dgm:cxn modelId="{FCDB3077-C2DA-45BC-AD91-7E88D8DB8CC8}" type="presParOf" srcId="{949EA522-0D6B-4CE4-ACA2-C6B504676049}" destId="{9CAFBB54-8C12-4404-8685-468AEBA0A2D1}" srcOrd="6" destOrd="0" presId="urn:microsoft.com/office/officeart/2005/8/layout/cycle1"/>
    <dgm:cxn modelId="{2EAA1538-B40F-45B0-A843-5CFF03660BD8}" type="presParOf" srcId="{949EA522-0D6B-4CE4-ACA2-C6B504676049}" destId="{5BF15B69-07C4-42C6-944B-9ACC7115A783}" srcOrd="7" destOrd="0" presId="urn:microsoft.com/office/officeart/2005/8/layout/cycle1"/>
    <dgm:cxn modelId="{A3138BC5-C631-45BB-8295-545826ADBC0B}" type="presParOf" srcId="{949EA522-0D6B-4CE4-ACA2-C6B504676049}" destId="{4AD8B9E5-1A0C-4CF2-855C-AEF9A74228B3}" srcOrd="8" destOrd="0" presId="urn:microsoft.com/office/officeart/2005/8/layout/cycle1"/>
    <dgm:cxn modelId="{87D97537-38E3-4CBA-A65B-CC1D369D3BBC}" type="presParOf" srcId="{949EA522-0D6B-4CE4-ACA2-C6B504676049}" destId="{3DDE91A7-9CF7-413F-9C72-21AE0044D0F8}" srcOrd="9" destOrd="0" presId="urn:microsoft.com/office/officeart/2005/8/layout/cycle1"/>
    <dgm:cxn modelId="{E3222224-AF4B-4693-BD9A-B2B90DEF6FAD}" type="presParOf" srcId="{949EA522-0D6B-4CE4-ACA2-C6B504676049}" destId="{20AE89DB-9305-4051-8639-98386833E56B}" srcOrd="10" destOrd="0" presId="urn:microsoft.com/office/officeart/2005/8/layout/cycle1"/>
    <dgm:cxn modelId="{54ED2974-915F-4181-AE82-08ADE9D84ED7}" type="presParOf" srcId="{949EA522-0D6B-4CE4-ACA2-C6B504676049}" destId="{7AFA0520-7E31-4893-B7DE-CDFB4E1B9C0E}" srcOrd="11" destOrd="0" presId="urn:microsoft.com/office/officeart/2005/8/layout/cycle1"/>
    <dgm:cxn modelId="{1ADF8CC8-3EE0-466F-B382-B404FEE7A272}" type="presParOf" srcId="{949EA522-0D6B-4CE4-ACA2-C6B504676049}" destId="{1F2D2F29-97EC-4A22-B153-64A2D1EAFFAA}" srcOrd="12" destOrd="0" presId="urn:microsoft.com/office/officeart/2005/8/layout/cycle1"/>
    <dgm:cxn modelId="{AD921AB5-7613-401C-89A1-ABF23C7212DA}" type="presParOf" srcId="{949EA522-0D6B-4CE4-ACA2-C6B504676049}" destId="{2C0801A9-9CA7-4BC2-9408-B9B5D90637A1}" srcOrd="13" destOrd="0" presId="urn:microsoft.com/office/officeart/2005/8/layout/cycle1"/>
    <dgm:cxn modelId="{3CF17D58-23CA-432B-A5C4-F7A7507E6CFD}" type="presParOf" srcId="{949EA522-0D6B-4CE4-ACA2-C6B504676049}" destId="{22ECC37A-1D25-4542-9FD0-26348FD0E424}" srcOrd="14" destOrd="0" presId="urn:microsoft.com/office/officeart/2005/8/layout/cycle1"/>
    <dgm:cxn modelId="{B0B04F58-2144-4E3A-BCC1-017430EC8E00}" type="presParOf" srcId="{949EA522-0D6B-4CE4-ACA2-C6B504676049}" destId="{15592662-D9A0-4DC3-8E49-60C39930F006}" srcOrd="15" destOrd="0" presId="urn:microsoft.com/office/officeart/2005/8/layout/cycle1"/>
    <dgm:cxn modelId="{FC1A12F2-CDC4-442D-9BCD-CA73FFA8B7B4}" type="presParOf" srcId="{949EA522-0D6B-4CE4-ACA2-C6B504676049}" destId="{82D24222-C8B5-43EA-8716-E43EAEC131C6}" srcOrd="16" destOrd="0" presId="urn:microsoft.com/office/officeart/2005/8/layout/cycle1"/>
    <dgm:cxn modelId="{F79C7A59-6471-41D1-A174-03A42EEBA8B2}" type="presParOf" srcId="{949EA522-0D6B-4CE4-ACA2-C6B504676049}" destId="{1C131995-06C2-40CA-B7D9-B8E659D3BAA3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1CA41-C4BB-41AA-9D50-F4521AE81246}" type="doc">
      <dgm:prSet loTypeId="urn:microsoft.com/office/officeart/2005/8/layout/b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8EC8E2-27F3-48ED-AF5B-CF9E8063C897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14 муниципальных учреждений</a:t>
          </a:r>
        </a:p>
      </dgm:t>
    </dgm:pt>
    <dgm:pt modelId="{F2C0F431-B1EA-4661-B53D-9B6AFF03047E}" type="parTrans" cxnId="{8E97D04F-431F-4CFC-931E-7D6D77D53985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C9A7C-6C65-4AFD-9380-5DE6C447D93A}" type="sibTrans" cxnId="{8E97D04F-431F-4CFC-931E-7D6D77D5398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4EED8-4C9D-425D-8CA7-5656BBCF9EA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3 дошкольных учреждений</a:t>
          </a:r>
        </a:p>
        <a:p>
          <a:pPr algn="l"/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ACF2C-F588-481D-B83F-1DF28A8FEAA2}" type="parTrans" cxnId="{A111263C-8C31-4FA7-8DDE-FC35AE74C2AE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F32E2-0BB5-4EDC-994B-9E286441AC65}" type="sibTrans" cxnId="{A111263C-8C31-4FA7-8DDE-FC35AE74C2AE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83FBD7-0110-4A6F-BD73-5D611914800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5 образовательных учреждений, кроме того в составе 5 общеобразовательных учреждений имеются дошкольные группы </a:t>
          </a:r>
        </a:p>
        <a:p>
          <a:pPr algn="l"/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44B5D8-CD39-42DD-97FE-419F0C2DFBF6}" type="parTrans" cxnId="{20000AC4-8777-42D2-9AA5-B824328A4449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E3A6C8-62AE-45C4-8FAE-A1C156E7426A}" type="sibTrans" cxnId="{20000AC4-8777-42D2-9AA5-B824328A4449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478DB-AFCC-43FD-9DE9-17DFBA4FC958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 образовательное учреждение</a:t>
          </a:r>
        </a:p>
      </dgm:t>
    </dgm:pt>
    <dgm:pt modelId="{BA17931B-9D22-48B7-ACEA-92385C3BAA5E}" type="parTrans" cxnId="{43368C57-4295-4C38-8EFC-24BC7C2BBBBF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3F64CD-CA4F-441B-98A6-02875A235D0C}" type="sibTrans" cxnId="{43368C57-4295-4C38-8EFC-24BC7C2BBBB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9191C-CBB0-497C-906C-E70F5E515444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специальный (коррекционный) класс</a:t>
          </a:r>
        </a:p>
      </dgm:t>
    </dgm:pt>
    <dgm:pt modelId="{FCEE029D-FA03-4BFA-8085-BD0DFBC66337}" type="parTrans" cxnId="{DAEDE79B-2FF5-4587-A2BA-4EFBBC024E4A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F27F6-71FE-4DA4-A13D-0CFB59AA089C}" type="sibTrans" cxnId="{DAEDE79B-2FF5-4587-A2BA-4EFBBC024E4A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CCA2C-F7C1-4FF3-BBAD-FEE05A13C2F5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>
              <a:latin typeface="Times New Roman" panose="02020603050405020304" pitchFamily="18" charset="0"/>
              <a:cs typeface="Times New Roman" panose="02020603050405020304" pitchFamily="18" charset="0"/>
            </a:rPr>
            <a:t>   1 частное образовательное учреждение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05FAA-FBA1-4156-A69F-544BAE91A576}" type="parTrans" cxnId="{C8CA52D0-73DC-48F9-99AF-1B1D712757FB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7C7F2-378C-4DC0-9BBB-08EF301444F8}" type="sibTrans" cxnId="{C8CA52D0-73DC-48F9-99AF-1B1D712757FB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BC63B-1EDF-4018-A5E6-ECB136B2001C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частное общеобразовательное учреждение «Православная гимназия Преподобного Сергия Радонежского»</a:t>
          </a:r>
        </a:p>
      </dgm:t>
    </dgm:pt>
    <dgm:pt modelId="{F76B0FE9-7E90-4C08-B435-0AFFC877A507}" type="parTrans" cxnId="{2B6755FD-9CAA-496F-9949-3CB1D1CD01ED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0FF08-D66E-4EEE-949F-1C03CC97D26E}" type="sibTrans" cxnId="{2B6755FD-9CAA-496F-9949-3CB1D1CD01ED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54703-43EC-4BA9-BD25-A9BD2FED7B04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 учреждение дополнительного образования</a:t>
          </a:r>
        </a:p>
      </dgm:t>
    </dgm:pt>
    <dgm:pt modelId="{475EF865-1393-48C9-82A2-F87EAF4C826F}" type="parTrans" cxnId="{D46FCEFD-EF15-4D68-B99D-5883325763C3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F2A8A-FC61-462E-AF2F-E0BB1C39C7F6}" type="sibTrans" cxnId="{D46FCEFD-EF15-4D68-B99D-5883325763C3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4F0101-2FC1-42CA-BB4D-35E5A8A78D4E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2 частные организации, осуществляющие образовательную деятельность по реализации программ дошкольного образования</a:t>
          </a:r>
          <a:endParaRPr lang="ru-RU" sz="1000" b="0" dirty="0"/>
        </a:p>
      </dgm:t>
    </dgm:pt>
    <dgm:pt modelId="{6ADA5150-8917-4D69-847E-F6919366EEE4}" type="parTrans" cxnId="{5BEC5B10-F106-4C46-A5B8-913213A9A5BF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99F92CC-CB2C-444E-8642-F0F4499141E9}" type="sibTrans" cxnId="{5BEC5B10-F106-4C46-A5B8-913213A9A5B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EA0E69AD-8297-454E-9635-CD134A265B08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Индивидуальный предприниматель О.А. </a:t>
          </a:r>
          <a:r>
            <a:rPr lang="ru-RU" sz="10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Сушенцева</a:t>
          </a:r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- образовательные услуги и услуги по присмотру и уходу в возрасте от 1 до 3 лет</a:t>
          </a:r>
        </a:p>
      </dgm:t>
    </dgm:pt>
    <dgm:pt modelId="{2ED08031-3502-47E6-A1D1-0190B835721E}" type="parTrans" cxnId="{24F1B320-D558-4D5F-9386-B2C5AB677075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891F94A1-FBBD-405C-9FC3-212405242DC5}" type="sibTrans" cxnId="{24F1B320-D558-4D5F-9386-B2C5AB677075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A80C9BD6-5270-443E-989A-3C839DDBBC00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Индивидуальный предприниматель И.А. Третьякова - образовательные услуги и услуги по присмотру и уходу в возрасте от 1 до 3 лет</a:t>
          </a:r>
        </a:p>
      </dgm:t>
    </dgm:pt>
    <dgm:pt modelId="{EF2FAE7C-9E86-4F96-9633-00D7502762D3}" type="parTrans" cxnId="{081AEA78-2D12-43A9-B1BA-46D3193FBAA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A09BFC54-08FC-4065-9666-9230322870AF}" type="sibTrans" cxnId="{081AEA78-2D12-43A9-B1BA-46D3193FBAA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32A54CF-8200-425D-B263-581BD1D0280C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 учреждения среднего профессионального образования</a:t>
          </a:r>
        </a:p>
      </dgm:t>
    </dgm:pt>
    <dgm:pt modelId="{B0D9852C-71C7-4744-9CE8-4EB7E08FF509}" type="parTrans" cxnId="{EA49F720-3956-4956-8CCF-581846B9DF0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653E5176-C92A-4F1B-A925-D76E4166F94C}" type="sibTrans" cxnId="{EA49F720-3956-4956-8CCF-581846B9DF0D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35B0468-128D-44F3-85E8-78C9203219D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Югорский политехнический колледж </a:t>
          </a:r>
        </a:p>
      </dgm:t>
    </dgm:pt>
    <dgm:pt modelId="{7AD55B30-54EE-4091-A823-056DADEFD8E6}" type="parTrans" cxnId="{BFE6C812-EE9E-4082-A63B-D80A875CC51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D7CAE2F-EEE7-4D4A-ACE3-76167EAF15BE}" type="sibTrans" cxnId="{BFE6C812-EE9E-4082-A63B-D80A875CC51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F4D84E55-450D-4C09-AC37-0D937F0C2D2D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  1 учреждение высшего    профессионального образования</a:t>
          </a:r>
        </a:p>
      </dgm:t>
    </dgm:pt>
    <dgm:pt modelId="{DFFB85D5-3C89-4229-8C9E-02349F9C0B95}" type="parTrans" cxnId="{0C7C0A57-1EDD-41C4-AFB9-0BA43E7E120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0A892A4E-8350-49CC-9BFE-3BB6D735F0CF}" type="sibTrans" cxnId="{0C7C0A57-1EDD-41C4-AFB9-0BA43E7E120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F4CE298B-761A-4424-85B3-9D4EB9373F66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dirty="0">
              <a:latin typeface="Times New Roman" panose="02020603050405020304" pitchFamily="18" charset="0"/>
              <a:cs typeface="Times New Roman" panose="02020603050405020304" pitchFamily="18" charset="0"/>
            </a:rPr>
            <a:t> Базовая кафедра «Энергетика» Уральского федерального университета имени первого президента России Б. Н. Ельцина (</a:t>
          </a:r>
          <a:r>
            <a:rPr lang="ru-RU" sz="9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УрФУ</a:t>
          </a:r>
          <a:endParaRPr lang="ru-RU" sz="9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F7EC3-02C2-48C3-B919-ACDE4A5C80AF}" type="parTrans" cxnId="{C65C83FF-4415-4ABB-A56C-B2966519856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D0B0483-B1DB-4D65-AA36-A0D473CF0F05}" type="sibTrans" cxnId="{C65C83FF-4415-4ABB-A56C-B2966519856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3AFF4D70-B9B6-49BF-93FB-34F94CB0C332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 sz="9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E882F-6405-4413-920A-0E479116FC75}" type="parTrans" cxnId="{E457CA5E-3AAF-4B5E-BE2B-5BC2E02A3BD9}">
      <dgm:prSet/>
      <dgm:spPr/>
      <dgm:t>
        <a:bodyPr/>
        <a:lstStyle/>
        <a:p>
          <a:endParaRPr lang="ru-RU"/>
        </a:p>
      </dgm:t>
    </dgm:pt>
    <dgm:pt modelId="{C4CA0964-FEF9-41AC-AF39-108D72DDE0F7}" type="sibTrans" cxnId="{E457CA5E-3AAF-4B5E-BE2B-5BC2E02A3BD9}">
      <dgm:prSet/>
      <dgm:spPr/>
      <dgm:t>
        <a:bodyPr/>
        <a:lstStyle/>
        <a:p>
          <a:endParaRPr lang="ru-RU"/>
        </a:p>
      </dgm:t>
    </dgm:pt>
    <dgm:pt modelId="{6ED18B8F-730C-4AB8-8B41-27BB045F9756}">
      <dgm:prSet custT="1"/>
      <dgm:spPr/>
      <dgm:t>
        <a:bodyPr/>
        <a:lstStyle/>
        <a:p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0C221-4B63-4F57-9255-5A8129E2E7A9}" type="parTrans" cxnId="{F7B63E70-12C0-4409-AE5D-A43962FA5182}">
      <dgm:prSet/>
      <dgm:spPr/>
      <dgm:t>
        <a:bodyPr/>
        <a:lstStyle/>
        <a:p>
          <a:endParaRPr lang="ru-RU"/>
        </a:p>
      </dgm:t>
    </dgm:pt>
    <dgm:pt modelId="{3735FA49-E85F-4AD6-8CB1-918DE5ECB2E8}" type="sibTrans" cxnId="{F7B63E70-12C0-4409-AE5D-A43962FA5182}">
      <dgm:prSet/>
      <dgm:spPr/>
      <dgm:t>
        <a:bodyPr/>
        <a:lstStyle/>
        <a:p>
          <a:endParaRPr lang="ru-RU"/>
        </a:p>
      </dgm:t>
    </dgm:pt>
    <dgm:pt modelId="{8C7345B6-6747-4E3F-92C6-3AF0C6E7AB7C}" type="pres">
      <dgm:prSet presAssocID="{9111CA41-C4BB-41AA-9D50-F4521AE81246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A4D162-9DAC-4796-8FF1-0634C11E9DF0}" type="pres">
      <dgm:prSet presAssocID="{EA8EC8E2-27F3-48ED-AF5B-CF9E8063C897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F43C7409-B400-4070-85EE-2BFC600809AA}" type="pres">
      <dgm:prSet presAssocID="{EA8EC8E2-27F3-48ED-AF5B-CF9E8063C897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54536-3DA1-4E49-8DF9-FDB96F32D860}" type="pres">
      <dgm:prSet presAssocID="{EA8EC8E2-27F3-48ED-AF5B-CF9E8063C8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C16AF-752D-4D95-8064-630908524790}" type="pres">
      <dgm:prSet presAssocID="{EA8EC8E2-27F3-48ED-AF5B-CF9E8063C897}" presName="parentRect" presStyleLbl="alignNode1" presStyleIdx="0" presStyleCnt="6"/>
      <dgm:spPr/>
      <dgm:t>
        <a:bodyPr/>
        <a:lstStyle/>
        <a:p>
          <a:endParaRPr lang="ru-RU"/>
        </a:p>
      </dgm:t>
    </dgm:pt>
    <dgm:pt modelId="{7FBDF251-975B-4C33-B122-FDA03CCB97EC}" type="pres">
      <dgm:prSet presAssocID="{EA8EC8E2-27F3-48ED-AF5B-CF9E8063C897}" presName="adorn" presStyleLbl="fgAccFollowNode1" presStyleIdx="0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  <dgm:pt modelId="{496DBB7A-514E-4F87-8615-1BBD5DE7113C}" type="pres">
      <dgm:prSet presAssocID="{67DC9A7C-6C65-4AFD-9380-5DE6C447D9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21E16A-CC71-4794-95F9-1C76A6C24EDE}" type="pres">
      <dgm:prSet presAssocID="{786478DB-AFCC-43FD-9DE9-17DFBA4FC958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49B4631F-D40C-4DD5-AFF6-35823F736219}" type="pres">
      <dgm:prSet presAssocID="{786478DB-AFCC-43FD-9DE9-17DFBA4FC958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39BC3-2D5E-4132-A779-1D56E08B7D48}" type="pres">
      <dgm:prSet presAssocID="{786478DB-AFCC-43FD-9DE9-17DFBA4FC9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2E212-334A-41DA-A762-C933B9409CDE}" type="pres">
      <dgm:prSet presAssocID="{786478DB-AFCC-43FD-9DE9-17DFBA4FC958}" presName="parentRect" presStyleLbl="alignNode1" presStyleIdx="1" presStyleCnt="6"/>
      <dgm:spPr/>
      <dgm:t>
        <a:bodyPr/>
        <a:lstStyle/>
        <a:p>
          <a:endParaRPr lang="ru-RU"/>
        </a:p>
      </dgm:t>
    </dgm:pt>
    <dgm:pt modelId="{1B1F38F8-5C28-4D8D-B7E4-22343E547728}" type="pres">
      <dgm:prSet presAssocID="{786478DB-AFCC-43FD-9DE9-17DFBA4FC958}" presName="adorn" presStyleLbl="fgAccFollowNode1" presStyleIdx="1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  <dgm:pt modelId="{B14B1807-12E5-4CB5-A1AA-934E7A7F70F1}" type="pres">
      <dgm:prSet presAssocID="{F63F64CD-CA4F-441B-98A6-02875A235D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8E20D4-6E36-475F-9ACE-3F5F49D56A48}" type="pres">
      <dgm:prSet presAssocID="{BB0CCA2C-F7C1-4FF3-BBAD-FEE05A13C2F5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C2E8C9DB-1DFD-4285-883F-B11145F8B536}" type="pres">
      <dgm:prSet presAssocID="{BB0CCA2C-F7C1-4FF3-BBAD-FEE05A13C2F5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4B4DA-7BE6-4EC8-B8C6-FA2E2D200C1A}" type="pres">
      <dgm:prSet presAssocID="{BB0CCA2C-F7C1-4FF3-BBAD-FEE05A13C2F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9386A-D790-4BB5-8117-E4CE78525B93}" type="pres">
      <dgm:prSet presAssocID="{BB0CCA2C-F7C1-4FF3-BBAD-FEE05A13C2F5}" presName="parentRect" presStyleLbl="alignNode1" presStyleIdx="2" presStyleCnt="6"/>
      <dgm:spPr/>
      <dgm:t>
        <a:bodyPr/>
        <a:lstStyle/>
        <a:p>
          <a:endParaRPr lang="ru-RU"/>
        </a:p>
      </dgm:t>
    </dgm:pt>
    <dgm:pt modelId="{8067D72C-C865-4A64-99EB-957C50F03AEF}" type="pres">
      <dgm:prSet presAssocID="{BB0CCA2C-F7C1-4FF3-BBAD-FEE05A13C2F5}" presName="adorn" presStyleLbl="fgAccFollowNode1" presStyleIdx="2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  <dgm:pt modelId="{4D850202-AA24-479E-9A91-1F9992FFAC84}" type="pres">
      <dgm:prSet presAssocID="{A827C7F2-378C-4DC0-9BBB-08EF301444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EF33E0-621A-4715-8A13-CB8312F66398}" type="pres">
      <dgm:prSet presAssocID="{A34F0101-2FC1-42CA-BB4D-35E5A8A78D4E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18707B75-2EB1-4110-AFD6-7AA4E58A876C}" type="pres">
      <dgm:prSet presAssocID="{A34F0101-2FC1-42CA-BB4D-35E5A8A78D4E}" presName="childRect" presStyleLbl="bgAcc1" presStyleIdx="3" presStyleCnt="6" custScaleY="137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DA48E-1619-4C81-890A-DD660F6CB9A4}" type="pres">
      <dgm:prSet presAssocID="{A34F0101-2FC1-42CA-BB4D-35E5A8A78D4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35C10-8BC4-4C1E-8939-67EDF4E26247}" type="pres">
      <dgm:prSet presAssocID="{A34F0101-2FC1-42CA-BB4D-35E5A8A78D4E}" presName="parentRect" presStyleLbl="alignNode1" presStyleIdx="3" presStyleCnt="6" custScaleY="115583" custLinFactNeighborX="-1076" custLinFactNeighborY="22371"/>
      <dgm:spPr/>
      <dgm:t>
        <a:bodyPr/>
        <a:lstStyle/>
        <a:p>
          <a:endParaRPr lang="ru-RU"/>
        </a:p>
      </dgm:t>
    </dgm:pt>
    <dgm:pt modelId="{29436B95-E816-429A-BD8A-0DAC1FAF5B27}" type="pres">
      <dgm:prSet presAssocID="{A34F0101-2FC1-42CA-BB4D-35E5A8A78D4E}" presName="adorn" presStyleLbl="fgAccFollowNode1" presStyleIdx="3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  <dgm:pt modelId="{5D5C6AC4-E79F-41CB-AF60-8691ECEA6A67}" type="pres">
      <dgm:prSet presAssocID="{199F92CC-CB2C-444E-8642-F0F4499141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4CA808-DD9D-493E-BB9B-DD9B62FFEA6C}" type="pres">
      <dgm:prSet presAssocID="{132A54CF-8200-425D-B263-581BD1D0280C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AF2F1A12-2E3F-4371-B321-BBFBA82D3A88}" type="pres">
      <dgm:prSet presAssocID="{132A54CF-8200-425D-B263-581BD1D0280C}" presName="childRect" presStyleLbl="bgAcc1" presStyleIdx="4" presStyleCnt="6" custScaleY="140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AA5B6-A684-42D4-8ABF-5DB02D8A20D9}" type="pres">
      <dgm:prSet presAssocID="{132A54CF-8200-425D-B263-581BD1D0280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FB5CC-8439-4996-8431-66EE583008D2}" type="pres">
      <dgm:prSet presAssocID="{132A54CF-8200-425D-B263-581BD1D0280C}" presName="parentRect" presStyleLbl="alignNode1" presStyleIdx="4" presStyleCnt="6" custLinFactNeighborX="-1690" custLinFactNeighborY="21499"/>
      <dgm:spPr/>
      <dgm:t>
        <a:bodyPr/>
        <a:lstStyle/>
        <a:p>
          <a:endParaRPr lang="ru-RU"/>
        </a:p>
      </dgm:t>
    </dgm:pt>
    <dgm:pt modelId="{0A303165-6925-4804-B384-367D7C2125DC}" type="pres">
      <dgm:prSet presAssocID="{132A54CF-8200-425D-B263-581BD1D0280C}" presName="adorn" presStyleLbl="fgAccFollowNode1" presStyleIdx="4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  <dgm:pt modelId="{A25065AE-8CB9-47F0-BD5D-9556B577856C}" type="pres">
      <dgm:prSet presAssocID="{653E5176-C92A-4F1B-A925-D76E4166F9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5558EE-9DD0-43DE-B782-C45C3272F800}" type="pres">
      <dgm:prSet presAssocID="{F4D84E55-450D-4C09-AC37-0D937F0C2D2D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8A693DF1-B4F8-47C7-A078-B8D0871DCDEE}" type="pres">
      <dgm:prSet presAssocID="{F4D84E55-450D-4C09-AC37-0D937F0C2D2D}" presName="childRect" presStyleLbl="bgAcc1" presStyleIdx="5" presStyleCnt="6" custScaleY="155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7E822-AA7B-431F-8807-24A777BA21C0}" type="pres">
      <dgm:prSet presAssocID="{F4D84E55-450D-4C09-AC37-0D937F0C2D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85E59-8B48-496C-B45E-F9D7A99873B7}" type="pres">
      <dgm:prSet presAssocID="{F4D84E55-450D-4C09-AC37-0D937F0C2D2D}" presName="parentRect" presStyleLbl="alignNode1" presStyleIdx="5" presStyleCnt="6" custLinFactNeighborY="18423"/>
      <dgm:spPr/>
      <dgm:t>
        <a:bodyPr/>
        <a:lstStyle/>
        <a:p>
          <a:endParaRPr lang="ru-RU"/>
        </a:p>
      </dgm:t>
    </dgm:pt>
    <dgm:pt modelId="{DA406C42-30C9-4071-91FC-76DF7FDAB4E5}" type="pres">
      <dgm:prSet presAssocID="{F4D84E55-450D-4C09-AC37-0D937F0C2D2D}" presName="adorn" presStyleLbl="fgAccFollowNode1" presStyleIdx="5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</dgm:pt>
  </dgm:ptLst>
  <dgm:cxnLst>
    <dgm:cxn modelId="{5F0C7804-D41D-4E62-990C-223D3C4D0C00}" type="presOf" srcId="{BB0CCA2C-F7C1-4FF3-BBAD-FEE05A13C2F5}" destId="{4A04B4DA-7BE6-4EC8-B8C6-FA2E2D200C1A}" srcOrd="0" destOrd="0" presId="urn:microsoft.com/office/officeart/2005/8/layout/bList2"/>
    <dgm:cxn modelId="{7E7F304B-C717-4759-B16A-08D067443D1B}" type="presOf" srcId="{BB0CCA2C-F7C1-4FF3-BBAD-FEE05A13C2F5}" destId="{FB69386A-D790-4BB5-8117-E4CE78525B93}" srcOrd="1" destOrd="0" presId="urn:microsoft.com/office/officeart/2005/8/layout/bList2"/>
    <dgm:cxn modelId="{F26E4E36-4EEE-4B03-847E-ACBEC289674C}" type="presOf" srcId="{132A54CF-8200-425D-B263-581BD1D0280C}" destId="{C3FAA5B6-A684-42D4-8ABF-5DB02D8A20D9}" srcOrd="0" destOrd="0" presId="urn:microsoft.com/office/officeart/2005/8/layout/bList2"/>
    <dgm:cxn modelId="{44F58349-3E16-4C1B-94B8-8FBF28446B5A}" type="presOf" srcId="{786478DB-AFCC-43FD-9DE9-17DFBA4FC958}" destId="{06339BC3-2D5E-4132-A779-1D56E08B7D48}" srcOrd="0" destOrd="0" presId="urn:microsoft.com/office/officeart/2005/8/layout/bList2"/>
    <dgm:cxn modelId="{83D6A1DD-7F48-402B-AF05-231786A15D49}" type="presOf" srcId="{A827C7F2-378C-4DC0-9BBB-08EF301444F8}" destId="{4D850202-AA24-479E-9A91-1F9992FFAC84}" srcOrd="0" destOrd="0" presId="urn:microsoft.com/office/officeart/2005/8/layout/bList2"/>
    <dgm:cxn modelId="{8E97D04F-431F-4CFC-931E-7D6D77D53985}" srcId="{9111CA41-C4BB-41AA-9D50-F4521AE81246}" destId="{EA8EC8E2-27F3-48ED-AF5B-CF9E8063C897}" srcOrd="0" destOrd="0" parTransId="{F2C0F431-B1EA-4661-B53D-9B6AFF03047E}" sibTransId="{67DC9A7C-6C65-4AFD-9380-5DE6C447D93A}"/>
    <dgm:cxn modelId="{02755362-20CF-47E8-A6C0-B827ACADCEB6}" type="presOf" srcId="{0AC54703-43EC-4BA9-BD25-A9BD2FED7B04}" destId="{F43C7409-B400-4070-85EE-2BFC600809AA}" srcOrd="0" destOrd="2" presId="urn:microsoft.com/office/officeart/2005/8/layout/bList2"/>
    <dgm:cxn modelId="{E457CA5E-3AAF-4B5E-BE2B-5BC2E02A3BD9}" srcId="{F4D84E55-450D-4C09-AC37-0D937F0C2D2D}" destId="{3AFF4D70-B9B6-49BF-93FB-34F94CB0C332}" srcOrd="1" destOrd="0" parTransId="{2A7E882F-6405-4413-920A-0E479116FC75}" sibTransId="{C4CA0964-FEF9-41AC-AF39-108D72DDE0F7}"/>
    <dgm:cxn modelId="{AB224BCF-198F-406A-B2D9-B8DB367462F6}" type="presOf" srcId="{C35B0468-128D-44F3-85E8-78C9203219DF}" destId="{AF2F1A12-2E3F-4371-B321-BBFBA82D3A88}" srcOrd="0" destOrd="0" presId="urn:microsoft.com/office/officeart/2005/8/layout/bList2"/>
    <dgm:cxn modelId="{9A866792-585C-4928-ACAD-EF64E41875EE}" type="presOf" srcId="{F4D84E55-450D-4C09-AC37-0D937F0C2D2D}" destId="{04E85E59-8B48-496C-B45E-F9D7A99873B7}" srcOrd="1" destOrd="0" presId="urn:microsoft.com/office/officeart/2005/8/layout/bList2"/>
    <dgm:cxn modelId="{E62B78B3-A7E9-4790-943C-473BBF68B465}" type="presOf" srcId="{7DC9191C-CBB0-497C-906C-E70F5E515444}" destId="{49B4631F-D40C-4DD5-AFF6-35823F736219}" srcOrd="0" destOrd="0" presId="urn:microsoft.com/office/officeart/2005/8/layout/bList2"/>
    <dgm:cxn modelId="{90E06B81-41B8-46DC-8744-E87B566B0E97}" type="presOf" srcId="{F4CE298B-761A-4424-85B3-9D4EB9373F66}" destId="{8A693DF1-B4F8-47C7-A078-B8D0871DCDEE}" srcOrd="0" destOrd="0" presId="urn:microsoft.com/office/officeart/2005/8/layout/bList2"/>
    <dgm:cxn modelId="{643D6FD2-BAF3-4539-9F65-5A301C3776C6}" type="presOf" srcId="{786478DB-AFCC-43FD-9DE9-17DFBA4FC958}" destId="{A832E212-334A-41DA-A762-C933B9409CDE}" srcOrd="1" destOrd="0" presId="urn:microsoft.com/office/officeart/2005/8/layout/bList2"/>
    <dgm:cxn modelId="{0510CF82-CFA3-428D-B4AF-1239EC19326B}" type="presOf" srcId="{3AFF4D70-B9B6-49BF-93FB-34F94CB0C332}" destId="{8A693DF1-B4F8-47C7-A078-B8D0871DCDEE}" srcOrd="0" destOrd="1" presId="urn:microsoft.com/office/officeart/2005/8/layout/bList2"/>
    <dgm:cxn modelId="{880B24CF-601B-4AD7-9694-324B749F60D1}" type="presOf" srcId="{D774EED8-4C9D-425D-8CA7-5656BBCF9EAF}" destId="{F43C7409-B400-4070-85EE-2BFC600809AA}" srcOrd="0" destOrd="0" presId="urn:microsoft.com/office/officeart/2005/8/layout/bList2"/>
    <dgm:cxn modelId="{D46FCEFD-EF15-4D68-B99D-5883325763C3}" srcId="{EA8EC8E2-27F3-48ED-AF5B-CF9E8063C897}" destId="{0AC54703-43EC-4BA9-BD25-A9BD2FED7B04}" srcOrd="2" destOrd="0" parTransId="{475EF865-1393-48C9-82A2-F87EAF4C826F}" sibTransId="{A1DF2A8A-FC61-462E-AF2F-E0BB1C39C7F6}"/>
    <dgm:cxn modelId="{C4E04D47-78D2-465B-B571-F861220CB4EB}" type="presOf" srcId="{132A54CF-8200-425D-B263-581BD1D0280C}" destId="{BFCFB5CC-8439-4996-8431-66EE583008D2}" srcOrd="1" destOrd="0" presId="urn:microsoft.com/office/officeart/2005/8/layout/bList2"/>
    <dgm:cxn modelId="{B083527A-C6A0-4B8C-AF65-37B83C75BFA7}" type="presOf" srcId="{B483FBD7-0110-4A6F-BD73-5D611914800F}" destId="{F43C7409-B400-4070-85EE-2BFC600809AA}" srcOrd="0" destOrd="1" presId="urn:microsoft.com/office/officeart/2005/8/layout/bList2"/>
    <dgm:cxn modelId="{F7B63E70-12C0-4409-AE5D-A43962FA5182}" srcId="{A34F0101-2FC1-42CA-BB4D-35E5A8A78D4E}" destId="{6ED18B8F-730C-4AB8-8B41-27BB045F9756}" srcOrd="2" destOrd="0" parTransId="{31A0C221-4B63-4F57-9255-5A8129E2E7A9}" sibTransId="{3735FA49-E85F-4AD6-8CB1-918DE5ECB2E8}"/>
    <dgm:cxn modelId="{2B6755FD-9CAA-496F-9949-3CB1D1CD01ED}" srcId="{BB0CCA2C-F7C1-4FF3-BBAD-FEE05A13C2F5}" destId="{858BC63B-1EDF-4018-A5E6-ECB136B2001C}" srcOrd="0" destOrd="0" parTransId="{F76B0FE9-7E90-4C08-B435-0AFFC877A507}" sibTransId="{A860FF08-D66E-4EEE-949F-1C03CC97D26E}"/>
    <dgm:cxn modelId="{CD51DD71-8FF3-4A08-A890-1DC9FE95AE97}" type="presOf" srcId="{199F92CC-CB2C-444E-8642-F0F4499141E9}" destId="{5D5C6AC4-E79F-41CB-AF60-8691ECEA6A67}" srcOrd="0" destOrd="0" presId="urn:microsoft.com/office/officeart/2005/8/layout/bList2"/>
    <dgm:cxn modelId="{0E9131D7-0CD9-4E59-ADCD-8CA4F7B82272}" type="presOf" srcId="{EA8EC8E2-27F3-48ED-AF5B-CF9E8063C897}" destId="{FBF54536-3DA1-4E49-8DF9-FDB96F32D860}" srcOrd="0" destOrd="0" presId="urn:microsoft.com/office/officeart/2005/8/layout/bList2"/>
    <dgm:cxn modelId="{24F1B320-D558-4D5F-9386-B2C5AB677075}" srcId="{A34F0101-2FC1-42CA-BB4D-35E5A8A78D4E}" destId="{EA0E69AD-8297-454E-9635-CD134A265B08}" srcOrd="0" destOrd="0" parTransId="{2ED08031-3502-47E6-A1D1-0190B835721E}" sibTransId="{891F94A1-FBBD-405C-9FC3-212405242DC5}"/>
    <dgm:cxn modelId="{D9D133B4-F939-4A9E-BF16-DD47D6B576DF}" type="presOf" srcId="{653E5176-C92A-4F1B-A925-D76E4166F94C}" destId="{A25065AE-8CB9-47F0-BD5D-9556B577856C}" srcOrd="0" destOrd="0" presId="urn:microsoft.com/office/officeart/2005/8/layout/bList2"/>
    <dgm:cxn modelId="{36D35A31-317B-41D4-81F8-BACD1828AE49}" type="presOf" srcId="{A34F0101-2FC1-42CA-BB4D-35E5A8A78D4E}" destId="{45CDA48E-1619-4C81-890A-DD660F6CB9A4}" srcOrd="0" destOrd="0" presId="urn:microsoft.com/office/officeart/2005/8/layout/bList2"/>
    <dgm:cxn modelId="{C8CA52D0-73DC-48F9-99AF-1B1D712757FB}" srcId="{9111CA41-C4BB-41AA-9D50-F4521AE81246}" destId="{BB0CCA2C-F7C1-4FF3-BBAD-FEE05A13C2F5}" srcOrd="2" destOrd="0" parTransId="{29E05FAA-FBA1-4156-A69F-544BAE91A576}" sibTransId="{A827C7F2-378C-4DC0-9BBB-08EF301444F8}"/>
    <dgm:cxn modelId="{7F9A60C1-E25E-4F85-AD38-96CE7E890BB8}" type="presOf" srcId="{EA0E69AD-8297-454E-9635-CD134A265B08}" destId="{18707B75-2EB1-4110-AFD6-7AA4E58A876C}" srcOrd="0" destOrd="0" presId="urn:microsoft.com/office/officeart/2005/8/layout/bList2"/>
    <dgm:cxn modelId="{43368C57-4295-4C38-8EFC-24BC7C2BBBBF}" srcId="{9111CA41-C4BB-41AA-9D50-F4521AE81246}" destId="{786478DB-AFCC-43FD-9DE9-17DFBA4FC958}" srcOrd="1" destOrd="0" parTransId="{BA17931B-9D22-48B7-ACEA-92385C3BAA5E}" sibTransId="{F63F64CD-CA4F-441B-98A6-02875A235D0C}"/>
    <dgm:cxn modelId="{14EB961E-1432-4682-9DBA-DD073BBF57EA}" type="presOf" srcId="{EA8EC8E2-27F3-48ED-AF5B-CF9E8063C897}" destId="{7ACC16AF-752D-4D95-8064-630908524790}" srcOrd="1" destOrd="0" presId="urn:microsoft.com/office/officeart/2005/8/layout/bList2"/>
    <dgm:cxn modelId="{9F5E4D8D-743D-43F6-8E3A-50025617DDC1}" type="presOf" srcId="{6ED18B8F-730C-4AB8-8B41-27BB045F9756}" destId="{18707B75-2EB1-4110-AFD6-7AA4E58A876C}" srcOrd="0" destOrd="2" presId="urn:microsoft.com/office/officeart/2005/8/layout/bList2"/>
    <dgm:cxn modelId="{FD121AB8-E2D8-40B2-8BBC-959A58157A7C}" type="presOf" srcId="{F4D84E55-450D-4C09-AC37-0D937F0C2D2D}" destId="{6A57E822-AA7B-431F-8807-24A777BA21C0}" srcOrd="0" destOrd="0" presId="urn:microsoft.com/office/officeart/2005/8/layout/bList2"/>
    <dgm:cxn modelId="{8274D9B9-E5B0-4522-AC2B-E76DB8E13A83}" type="presOf" srcId="{A80C9BD6-5270-443E-989A-3C839DDBBC00}" destId="{18707B75-2EB1-4110-AFD6-7AA4E58A876C}" srcOrd="0" destOrd="1" presId="urn:microsoft.com/office/officeart/2005/8/layout/bList2"/>
    <dgm:cxn modelId="{8F45CC93-54E3-4A01-8EA0-29D2402C1ED4}" type="presOf" srcId="{9111CA41-C4BB-41AA-9D50-F4521AE81246}" destId="{8C7345B6-6747-4E3F-92C6-3AF0C6E7AB7C}" srcOrd="0" destOrd="0" presId="urn:microsoft.com/office/officeart/2005/8/layout/bList2"/>
    <dgm:cxn modelId="{D7115626-CED9-4BEA-8EBE-6101E01274ED}" type="presOf" srcId="{858BC63B-1EDF-4018-A5E6-ECB136B2001C}" destId="{C2E8C9DB-1DFD-4285-883F-B11145F8B536}" srcOrd="0" destOrd="0" presId="urn:microsoft.com/office/officeart/2005/8/layout/bList2"/>
    <dgm:cxn modelId="{97019B95-0BCB-4128-9FFE-30EC2E402200}" type="presOf" srcId="{A34F0101-2FC1-42CA-BB4D-35E5A8A78D4E}" destId="{97635C10-8BC4-4C1E-8939-67EDF4E26247}" srcOrd="1" destOrd="0" presId="urn:microsoft.com/office/officeart/2005/8/layout/bList2"/>
    <dgm:cxn modelId="{081AEA78-2D12-43A9-B1BA-46D3193FBAAD}" srcId="{A34F0101-2FC1-42CA-BB4D-35E5A8A78D4E}" destId="{A80C9BD6-5270-443E-989A-3C839DDBBC00}" srcOrd="1" destOrd="0" parTransId="{EF2FAE7C-9E86-4F96-9633-00D7502762D3}" sibTransId="{A09BFC54-08FC-4065-9666-9230322870AF}"/>
    <dgm:cxn modelId="{20000AC4-8777-42D2-9AA5-B824328A4449}" srcId="{EA8EC8E2-27F3-48ED-AF5B-CF9E8063C897}" destId="{B483FBD7-0110-4A6F-BD73-5D611914800F}" srcOrd="1" destOrd="0" parTransId="{6844B5D8-CD39-42DD-97FE-419F0C2DFBF6}" sibTransId="{9AE3A6C8-62AE-45C4-8FAE-A1C156E7426A}"/>
    <dgm:cxn modelId="{18EF3CFC-3D30-45C1-B2C8-FA2570A5627C}" type="presOf" srcId="{67DC9A7C-6C65-4AFD-9380-5DE6C447D93A}" destId="{496DBB7A-514E-4F87-8615-1BBD5DE7113C}" srcOrd="0" destOrd="0" presId="urn:microsoft.com/office/officeart/2005/8/layout/bList2"/>
    <dgm:cxn modelId="{0C7C0A57-1EDD-41C4-AFB9-0BA43E7E1209}" srcId="{9111CA41-C4BB-41AA-9D50-F4521AE81246}" destId="{F4D84E55-450D-4C09-AC37-0D937F0C2D2D}" srcOrd="5" destOrd="0" parTransId="{DFFB85D5-3C89-4229-8C9E-02349F9C0B95}" sibTransId="{0A892A4E-8350-49CC-9BFE-3BB6D735F0CF}"/>
    <dgm:cxn modelId="{C65C83FF-4415-4ABB-A56C-B29665198569}" srcId="{F4D84E55-450D-4C09-AC37-0D937F0C2D2D}" destId="{F4CE298B-761A-4424-85B3-9D4EB9373F66}" srcOrd="0" destOrd="0" parTransId="{873F7EC3-02C2-48C3-B919-ACDE4A5C80AF}" sibTransId="{1D0B0483-B1DB-4D65-AA36-A0D473CF0F05}"/>
    <dgm:cxn modelId="{A111263C-8C31-4FA7-8DDE-FC35AE74C2AE}" srcId="{EA8EC8E2-27F3-48ED-AF5B-CF9E8063C897}" destId="{D774EED8-4C9D-425D-8CA7-5656BBCF9EAF}" srcOrd="0" destOrd="0" parTransId="{D2AACF2C-F588-481D-B83F-1DF28A8FEAA2}" sibTransId="{33FF32E2-0BB5-4EDC-994B-9E286441AC65}"/>
    <dgm:cxn modelId="{DAEDE79B-2FF5-4587-A2BA-4EFBBC024E4A}" srcId="{786478DB-AFCC-43FD-9DE9-17DFBA4FC958}" destId="{7DC9191C-CBB0-497C-906C-E70F5E515444}" srcOrd="0" destOrd="0" parTransId="{FCEE029D-FA03-4BFA-8085-BD0DFBC66337}" sibTransId="{48CF27F6-71FE-4DA4-A13D-0CFB59AA089C}"/>
    <dgm:cxn modelId="{EA49F720-3956-4956-8CCF-581846B9DF0D}" srcId="{9111CA41-C4BB-41AA-9D50-F4521AE81246}" destId="{132A54CF-8200-425D-B263-581BD1D0280C}" srcOrd="4" destOrd="0" parTransId="{B0D9852C-71C7-4744-9CE8-4EB7E08FF509}" sibTransId="{653E5176-C92A-4F1B-A925-D76E4166F94C}"/>
    <dgm:cxn modelId="{E30AFE07-C78D-421F-8429-05AE8583226D}" type="presOf" srcId="{F63F64CD-CA4F-441B-98A6-02875A235D0C}" destId="{B14B1807-12E5-4CB5-A1AA-934E7A7F70F1}" srcOrd="0" destOrd="0" presId="urn:microsoft.com/office/officeart/2005/8/layout/bList2"/>
    <dgm:cxn modelId="{5BEC5B10-F106-4C46-A5B8-913213A9A5BF}" srcId="{9111CA41-C4BB-41AA-9D50-F4521AE81246}" destId="{A34F0101-2FC1-42CA-BB4D-35E5A8A78D4E}" srcOrd="3" destOrd="0" parTransId="{6ADA5150-8917-4D69-847E-F6919366EEE4}" sibTransId="{199F92CC-CB2C-444E-8642-F0F4499141E9}"/>
    <dgm:cxn modelId="{BFE6C812-EE9E-4082-A63B-D80A875CC510}" srcId="{132A54CF-8200-425D-B263-581BD1D0280C}" destId="{C35B0468-128D-44F3-85E8-78C9203219DF}" srcOrd="0" destOrd="0" parTransId="{7AD55B30-54EE-4091-A823-056DADEFD8E6}" sibTransId="{CD7CAE2F-EEE7-4D4A-ACE3-76167EAF15BE}"/>
    <dgm:cxn modelId="{627D671E-D69B-4B3A-90E5-6414066A8219}" type="presParOf" srcId="{8C7345B6-6747-4E3F-92C6-3AF0C6E7AB7C}" destId="{ADA4D162-9DAC-4796-8FF1-0634C11E9DF0}" srcOrd="0" destOrd="0" presId="urn:microsoft.com/office/officeart/2005/8/layout/bList2"/>
    <dgm:cxn modelId="{F2361649-5D0E-4A6C-A170-4236E99599F4}" type="presParOf" srcId="{ADA4D162-9DAC-4796-8FF1-0634C11E9DF0}" destId="{F43C7409-B400-4070-85EE-2BFC600809AA}" srcOrd="0" destOrd="0" presId="urn:microsoft.com/office/officeart/2005/8/layout/bList2"/>
    <dgm:cxn modelId="{C24A516F-20B1-498F-BC6B-887DF2E48306}" type="presParOf" srcId="{ADA4D162-9DAC-4796-8FF1-0634C11E9DF0}" destId="{FBF54536-3DA1-4E49-8DF9-FDB96F32D860}" srcOrd="1" destOrd="0" presId="urn:microsoft.com/office/officeart/2005/8/layout/bList2"/>
    <dgm:cxn modelId="{7688122D-5091-41D9-801E-B1311AF5A42E}" type="presParOf" srcId="{ADA4D162-9DAC-4796-8FF1-0634C11E9DF0}" destId="{7ACC16AF-752D-4D95-8064-630908524790}" srcOrd="2" destOrd="0" presId="urn:microsoft.com/office/officeart/2005/8/layout/bList2"/>
    <dgm:cxn modelId="{A3347F8D-BD69-48E6-BA94-A2371B25F694}" type="presParOf" srcId="{ADA4D162-9DAC-4796-8FF1-0634C11E9DF0}" destId="{7FBDF251-975B-4C33-B122-FDA03CCB97EC}" srcOrd="3" destOrd="0" presId="urn:microsoft.com/office/officeart/2005/8/layout/bList2"/>
    <dgm:cxn modelId="{6336CDE6-0C27-4EB0-8C47-645C8ED1A32C}" type="presParOf" srcId="{8C7345B6-6747-4E3F-92C6-3AF0C6E7AB7C}" destId="{496DBB7A-514E-4F87-8615-1BBD5DE7113C}" srcOrd="1" destOrd="0" presId="urn:microsoft.com/office/officeart/2005/8/layout/bList2"/>
    <dgm:cxn modelId="{1D7A5104-E618-4EB4-810C-83F1F7C3D46B}" type="presParOf" srcId="{8C7345B6-6747-4E3F-92C6-3AF0C6E7AB7C}" destId="{D621E16A-CC71-4794-95F9-1C76A6C24EDE}" srcOrd="2" destOrd="0" presId="urn:microsoft.com/office/officeart/2005/8/layout/bList2"/>
    <dgm:cxn modelId="{19A2D2E6-C06F-4912-8B71-E199D458D6B8}" type="presParOf" srcId="{D621E16A-CC71-4794-95F9-1C76A6C24EDE}" destId="{49B4631F-D40C-4DD5-AFF6-35823F736219}" srcOrd="0" destOrd="0" presId="urn:microsoft.com/office/officeart/2005/8/layout/bList2"/>
    <dgm:cxn modelId="{FB1C793A-E427-4AB3-A22C-16AF1BCB6811}" type="presParOf" srcId="{D621E16A-CC71-4794-95F9-1C76A6C24EDE}" destId="{06339BC3-2D5E-4132-A779-1D56E08B7D48}" srcOrd="1" destOrd="0" presId="urn:microsoft.com/office/officeart/2005/8/layout/bList2"/>
    <dgm:cxn modelId="{F909541A-C193-4B59-AF95-D44D56D8C16C}" type="presParOf" srcId="{D621E16A-CC71-4794-95F9-1C76A6C24EDE}" destId="{A832E212-334A-41DA-A762-C933B9409CDE}" srcOrd="2" destOrd="0" presId="urn:microsoft.com/office/officeart/2005/8/layout/bList2"/>
    <dgm:cxn modelId="{A7737A1D-BBE2-483F-8C28-6B5998C49AAE}" type="presParOf" srcId="{D621E16A-CC71-4794-95F9-1C76A6C24EDE}" destId="{1B1F38F8-5C28-4D8D-B7E4-22343E547728}" srcOrd="3" destOrd="0" presId="urn:microsoft.com/office/officeart/2005/8/layout/bList2"/>
    <dgm:cxn modelId="{F731516E-4A39-42BB-AA0A-1552B5F0F4F4}" type="presParOf" srcId="{8C7345B6-6747-4E3F-92C6-3AF0C6E7AB7C}" destId="{B14B1807-12E5-4CB5-A1AA-934E7A7F70F1}" srcOrd="3" destOrd="0" presId="urn:microsoft.com/office/officeart/2005/8/layout/bList2"/>
    <dgm:cxn modelId="{39A671DA-FA50-4B4C-820D-07E11E233757}" type="presParOf" srcId="{8C7345B6-6747-4E3F-92C6-3AF0C6E7AB7C}" destId="{C68E20D4-6E36-475F-9ACE-3F5F49D56A48}" srcOrd="4" destOrd="0" presId="urn:microsoft.com/office/officeart/2005/8/layout/bList2"/>
    <dgm:cxn modelId="{34614410-AA3B-48A9-BF30-1B4BAB61DF20}" type="presParOf" srcId="{C68E20D4-6E36-475F-9ACE-3F5F49D56A48}" destId="{C2E8C9DB-1DFD-4285-883F-B11145F8B536}" srcOrd="0" destOrd="0" presId="urn:microsoft.com/office/officeart/2005/8/layout/bList2"/>
    <dgm:cxn modelId="{0770DB73-A802-4CF9-ADD1-0F0EFED7B524}" type="presParOf" srcId="{C68E20D4-6E36-475F-9ACE-3F5F49D56A48}" destId="{4A04B4DA-7BE6-4EC8-B8C6-FA2E2D200C1A}" srcOrd="1" destOrd="0" presId="urn:microsoft.com/office/officeart/2005/8/layout/bList2"/>
    <dgm:cxn modelId="{B185A8C6-0C98-42F5-915B-C2A6F30204EF}" type="presParOf" srcId="{C68E20D4-6E36-475F-9ACE-3F5F49D56A48}" destId="{FB69386A-D790-4BB5-8117-E4CE78525B93}" srcOrd="2" destOrd="0" presId="urn:microsoft.com/office/officeart/2005/8/layout/bList2"/>
    <dgm:cxn modelId="{0888424F-2062-42BF-A9D4-2D46FD484788}" type="presParOf" srcId="{C68E20D4-6E36-475F-9ACE-3F5F49D56A48}" destId="{8067D72C-C865-4A64-99EB-957C50F03AEF}" srcOrd="3" destOrd="0" presId="urn:microsoft.com/office/officeart/2005/8/layout/bList2"/>
    <dgm:cxn modelId="{796CCF8D-B42D-4E0A-8677-85C2E11AE881}" type="presParOf" srcId="{8C7345B6-6747-4E3F-92C6-3AF0C6E7AB7C}" destId="{4D850202-AA24-479E-9A91-1F9992FFAC84}" srcOrd="5" destOrd="0" presId="urn:microsoft.com/office/officeart/2005/8/layout/bList2"/>
    <dgm:cxn modelId="{4ABCD802-2D11-445C-A4ED-C769930F0092}" type="presParOf" srcId="{8C7345B6-6747-4E3F-92C6-3AF0C6E7AB7C}" destId="{9BEF33E0-621A-4715-8A13-CB8312F66398}" srcOrd="6" destOrd="0" presId="urn:microsoft.com/office/officeart/2005/8/layout/bList2"/>
    <dgm:cxn modelId="{F1953C9F-0EDE-4186-ACE0-C9333817ABBC}" type="presParOf" srcId="{9BEF33E0-621A-4715-8A13-CB8312F66398}" destId="{18707B75-2EB1-4110-AFD6-7AA4E58A876C}" srcOrd="0" destOrd="0" presId="urn:microsoft.com/office/officeart/2005/8/layout/bList2"/>
    <dgm:cxn modelId="{BC8C3181-4103-4A97-8D17-822ADD7D858F}" type="presParOf" srcId="{9BEF33E0-621A-4715-8A13-CB8312F66398}" destId="{45CDA48E-1619-4C81-890A-DD660F6CB9A4}" srcOrd="1" destOrd="0" presId="urn:microsoft.com/office/officeart/2005/8/layout/bList2"/>
    <dgm:cxn modelId="{D8DAB322-3E9A-4A54-80C7-1130962D66C3}" type="presParOf" srcId="{9BEF33E0-621A-4715-8A13-CB8312F66398}" destId="{97635C10-8BC4-4C1E-8939-67EDF4E26247}" srcOrd="2" destOrd="0" presId="urn:microsoft.com/office/officeart/2005/8/layout/bList2"/>
    <dgm:cxn modelId="{47231F47-915C-48F9-A582-C1C23F0F1E82}" type="presParOf" srcId="{9BEF33E0-621A-4715-8A13-CB8312F66398}" destId="{29436B95-E816-429A-BD8A-0DAC1FAF5B27}" srcOrd="3" destOrd="0" presId="urn:microsoft.com/office/officeart/2005/8/layout/bList2"/>
    <dgm:cxn modelId="{5C9198C1-888A-4CD0-AB1B-03A4F39F5BD5}" type="presParOf" srcId="{8C7345B6-6747-4E3F-92C6-3AF0C6E7AB7C}" destId="{5D5C6AC4-E79F-41CB-AF60-8691ECEA6A67}" srcOrd="7" destOrd="0" presId="urn:microsoft.com/office/officeart/2005/8/layout/bList2"/>
    <dgm:cxn modelId="{673FE5C5-E176-44A1-A946-F66EA0F11572}" type="presParOf" srcId="{8C7345B6-6747-4E3F-92C6-3AF0C6E7AB7C}" destId="{B34CA808-DD9D-493E-BB9B-DD9B62FFEA6C}" srcOrd="8" destOrd="0" presId="urn:microsoft.com/office/officeart/2005/8/layout/bList2"/>
    <dgm:cxn modelId="{32C402A6-252C-495A-A232-B3C05F3D68F1}" type="presParOf" srcId="{B34CA808-DD9D-493E-BB9B-DD9B62FFEA6C}" destId="{AF2F1A12-2E3F-4371-B321-BBFBA82D3A88}" srcOrd="0" destOrd="0" presId="urn:microsoft.com/office/officeart/2005/8/layout/bList2"/>
    <dgm:cxn modelId="{18A57C30-809B-4B8C-AA82-D5F114F34B60}" type="presParOf" srcId="{B34CA808-DD9D-493E-BB9B-DD9B62FFEA6C}" destId="{C3FAA5B6-A684-42D4-8ABF-5DB02D8A20D9}" srcOrd="1" destOrd="0" presId="urn:microsoft.com/office/officeart/2005/8/layout/bList2"/>
    <dgm:cxn modelId="{575775FE-1C19-411E-8E31-232300BB1EE3}" type="presParOf" srcId="{B34CA808-DD9D-493E-BB9B-DD9B62FFEA6C}" destId="{BFCFB5CC-8439-4996-8431-66EE583008D2}" srcOrd="2" destOrd="0" presId="urn:microsoft.com/office/officeart/2005/8/layout/bList2"/>
    <dgm:cxn modelId="{C9C425B3-6220-4819-8AE9-7FF47B9FC227}" type="presParOf" srcId="{B34CA808-DD9D-493E-BB9B-DD9B62FFEA6C}" destId="{0A303165-6925-4804-B384-367D7C2125DC}" srcOrd="3" destOrd="0" presId="urn:microsoft.com/office/officeart/2005/8/layout/bList2"/>
    <dgm:cxn modelId="{311BFA11-32BE-4430-B94F-84DC10ABC3FF}" type="presParOf" srcId="{8C7345B6-6747-4E3F-92C6-3AF0C6E7AB7C}" destId="{A25065AE-8CB9-47F0-BD5D-9556B577856C}" srcOrd="9" destOrd="0" presId="urn:microsoft.com/office/officeart/2005/8/layout/bList2"/>
    <dgm:cxn modelId="{D93553EE-BFBB-4B0A-802B-CA8E213A9309}" type="presParOf" srcId="{8C7345B6-6747-4E3F-92C6-3AF0C6E7AB7C}" destId="{D55558EE-9DD0-43DE-B782-C45C3272F800}" srcOrd="10" destOrd="0" presId="urn:microsoft.com/office/officeart/2005/8/layout/bList2"/>
    <dgm:cxn modelId="{F1F14C07-F2E3-4A98-A3B3-FFA63B6D8704}" type="presParOf" srcId="{D55558EE-9DD0-43DE-B782-C45C3272F800}" destId="{8A693DF1-B4F8-47C7-A078-B8D0871DCDEE}" srcOrd="0" destOrd="0" presId="urn:microsoft.com/office/officeart/2005/8/layout/bList2"/>
    <dgm:cxn modelId="{3ED8E764-A2D5-45C4-A9E4-2AF569996422}" type="presParOf" srcId="{D55558EE-9DD0-43DE-B782-C45C3272F800}" destId="{6A57E822-AA7B-431F-8807-24A777BA21C0}" srcOrd="1" destOrd="0" presId="urn:microsoft.com/office/officeart/2005/8/layout/bList2"/>
    <dgm:cxn modelId="{3876A6C0-EBAF-43C9-BC66-6AAFBF51D80C}" type="presParOf" srcId="{D55558EE-9DD0-43DE-B782-C45C3272F800}" destId="{04E85E59-8B48-496C-B45E-F9D7A99873B7}" srcOrd="2" destOrd="0" presId="urn:microsoft.com/office/officeart/2005/8/layout/bList2"/>
    <dgm:cxn modelId="{F3D86A3F-B2AF-4597-AFA4-69D2B5A2DE16}" type="presParOf" srcId="{D55558EE-9DD0-43DE-B782-C45C3272F800}" destId="{DA406C42-30C9-4071-91FC-76DF7FDAB4E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0F6AC0-F657-4D13-9FD0-A3D41BE7FC50}" type="doc">
      <dgm:prSet loTypeId="urn:microsoft.com/office/officeart/2005/8/layout/bProcess3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400D5D7-2500-473F-B2F9-6FF256759F5E}">
      <dgm:prSet phldrT="[Текст]"/>
      <dgm:spPr/>
      <dgm:t>
        <a:bodyPr/>
        <a:lstStyle/>
        <a:p>
          <a:r>
            <a:rPr lang="ru-RU" dirty="0" smtClean="0"/>
            <a:t>Произведено тепловой энергии</a:t>
          </a:r>
        </a:p>
        <a:p>
          <a:r>
            <a:rPr lang="ru-RU" dirty="0" smtClean="0"/>
            <a:t>289634,48  Гкал</a:t>
          </a:r>
          <a:endParaRPr lang="ru-RU" dirty="0"/>
        </a:p>
      </dgm:t>
    </dgm:pt>
    <dgm:pt modelId="{D10F3B03-F848-4B02-8685-3B3369EEDA8F}" type="parTrans" cxnId="{86DC479F-71B9-4DF0-BAED-2602690C0E25}">
      <dgm:prSet/>
      <dgm:spPr/>
      <dgm:t>
        <a:bodyPr/>
        <a:lstStyle/>
        <a:p>
          <a:endParaRPr lang="ru-RU"/>
        </a:p>
      </dgm:t>
    </dgm:pt>
    <dgm:pt modelId="{2FE9D9CE-90C1-44F1-9F1F-7DA2D861299C}" type="sibTrans" cxnId="{86DC479F-71B9-4DF0-BAED-2602690C0E25}">
      <dgm:prSet/>
      <dgm:spPr/>
      <dgm:t>
        <a:bodyPr/>
        <a:lstStyle/>
        <a:p>
          <a:endParaRPr lang="ru-RU"/>
        </a:p>
      </dgm:t>
    </dgm:pt>
    <dgm:pt modelId="{2898AC01-08A1-40F0-8E23-B25A3877B2B2}">
      <dgm:prSet phldrT="[Текст]"/>
      <dgm:spPr/>
      <dgm:t>
        <a:bodyPr/>
        <a:lstStyle/>
        <a:p>
          <a:r>
            <a:rPr lang="ru-RU" dirty="0" smtClean="0"/>
            <a:t>Отпущено воды всем потребителям  </a:t>
          </a:r>
        </a:p>
        <a:p>
          <a:r>
            <a:rPr lang="ru-RU" dirty="0" smtClean="0"/>
            <a:t>1 564,80 тыс. м3</a:t>
          </a:r>
          <a:endParaRPr lang="ru-RU" dirty="0"/>
        </a:p>
      </dgm:t>
    </dgm:pt>
    <dgm:pt modelId="{53684113-9A0D-4494-92C3-08FF32017A66}" type="parTrans" cxnId="{51D4BC6E-34BF-40AD-ACCC-9D2899F9B67F}">
      <dgm:prSet/>
      <dgm:spPr/>
      <dgm:t>
        <a:bodyPr/>
        <a:lstStyle/>
        <a:p>
          <a:endParaRPr lang="ru-RU"/>
        </a:p>
      </dgm:t>
    </dgm:pt>
    <dgm:pt modelId="{C97AECAA-15E5-4062-92BD-B43FECDED9A4}" type="sibTrans" cxnId="{51D4BC6E-34BF-40AD-ACCC-9D2899F9B67F}">
      <dgm:prSet/>
      <dgm:spPr/>
      <dgm:t>
        <a:bodyPr/>
        <a:lstStyle/>
        <a:p>
          <a:endParaRPr lang="ru-RU"/>
        </a:p>
      </dgm:t>
    </dgm:pt>
    <dgm:pt modelId="{73123164-EBD7-4422-928C-98E07EA8DE29}">
      <dgm:prSet/>
      <dgm:spPr/>
      <dgm:t>
        <a:bodyPr/>
        <a:lstStyle/>
        <a:p>
          <a:r>
            <a:rPr lang="ru-RU" dirty="0" smtClean="0"/>
            <a:t>Пропущено сточных вод 1929,72 тыс. м3</a:t>
          </a:r>
          <a:endParaRPr lang="ru-RU" dirty="0"/>
        </a:p>
      </dgm:t>
    </dgm:pt>
    <dgm:pt modelId="{7C8C05B1-BFEF-41FC-B383-3D20DCBA7078}" type="parTrans" cxnId="{5E8C81A7-7B9B-4873-BF2A-C6F193B234BD}">
      <dgm:prSet/>
      <dgm:spPr/>
      <dgm:t>
        <a:bodyPr/>
        <a:lstStyle/>
        <a:p>
          <a:endParaRPr lang="ru-RU"/>
        </a:p>
      </dgm:t>
    </dgm:pt>
    <dgm:pt modelId="{1CFE4D21-F828-422A-95EF-AB173C0818AC}" type="sibTrans" cxnId="{5E8C81A7-7B9B-4873-BF2A-C6F193B234BD}">
      <dgm:prSet/>
      <dgm:spPr/>
      <dgm:t>
        <a:bodyPr/>
        <a:lstStyle/>
        <a:p>
          <a:endParaRPr lang="ru-RU"/>
        </a:p>
      </dgm:t>
    </dgm:pt>
    <dgm:pt modelId="{1B264698-6C91-4EC2-A8A1-A37E9426B036}">
      <dgm:prSet/>
      <dgm:spPr/>
      <dgm:t>
        <a:bodyPr/>
        <a:lstStyle/>
        <a:p>
          <a:r>
            <a:rPr lang="ru-RU" dirty="0" smtClean="0"/>
            <a:t>Реализовано электроэнергии  118295,53 </a:t>
          </a:r>
          <a:r>
            <a:rPr lang="ru-RU" dirty="0" err="1" smtClean="0"/>
            <a:t>тыс</a:t>
          </a:r>
          <a:r>
            <a:rPr lang="ru-RU" dirty="0" smtClean="0"/>
            <a:t> кВт-час</a:t>
          </a:r>
          <a:endParaRPr lang="ru-RU" dirty="0"/>
        </a:p>
      </dgm:t>
    </dgm:pt>
    <dgm:pt modelId="{F8377D09-81B6-4385-8F8C-70CB507B605A}" type="parTrans" cxnId="{33DF41E9-6BB7-4B04-A18A-3528EF8EB003}">
      <dgm:prSet/>
      <dgm:spPr/>
      <dgm:t>
        <a:bodyPr/>
        <a:lstStyle/>
        <a:p>
          <a:endParaRPr lang="ru-RU"/>
        </a:p>
      </dgm:t>
    </dgm:pt>
    <dgm:pt modelId="{975B0897-45CF-4785-91B2-800F78A62EF4}" type="sibTrans" cxnId="{33DF41E9-6BB7-4B04-A18A-3528EF8EB003}">
      <dgm:prSet/>
      <dgm:spPr/>
      <dgm:t>
        <a:bodyPr/>
        <a:lstStyle/>
        <a:p>
          <a:endParaRPr lang="ru-RU"/>
        </a:p>
      </dgm:t>
    </dgm:pt>
    <dgm:pt modelId="{969AB55F-B269-47A6-ADB6-D26B7B22DDD3}">
      <dgm:prSet/>
      <dgm:spPr/>
      <dgm:t>
        <a:bodyPr/>
        <a:lstStyle/>
        <a:p>
          <a:r>
            <a:rPr lang="ru-RU" dirty="0" smtClean="0"/>
            <a:t>Объем потребления газа 67666, 668 тыс.м3</a:t>
          </a:r>
          <a:endParaRPr lang="ru-RU" dirty="0"/>
        </a:p>
      </dgm:t>
    </dgm:pt>
    <dgm:pt modelId="{F5563389-4449-4968-B9FC-738A145A7286}" type="parTrans" cxnId="{3923F489-BDA8-42D9-8DF6-2C57B5FD9DB5}">
      <dgm:prSet/>
      <dgm:spPr/>
      <dgm:t>
        <a:bodyPr/>
        <a:lstStyle/>
        <a:p>
          <a:endParaRPr lang="ru-RU"/>
        </a:p>
      </dgm:t>
    </dgm:pt>
    <dgm:pt modelId="{63F56918-45D3-4B29-979E-233EF9BB6EE2}" type="sibTrans" cxnId="{3923F489-BDA8-42D9-8DF6-2C57B5FD9DB5}">
      <dgm:prSet/>
      <dgm:spPr/>
      <dgm:t>
        <a:bodyPr/>
        <a:lstStyle/>
        <a:p>
          <a:endParaRPr lang="ru-RU"/>
        </a:p>
      </dgm:t>
    </dgm:pt>
    <dgm:pt modelId="{13C55D7C-3D9D-4F16-8E42-78710895A1AA}" type="pres">
      <dgm:prSet presAssocID="{290F6AC0-F657-4D13-9FD0-A3D41BE7FC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7F3648-6E41-414A-830C-EED8A95F3486}" type="pres">
      <dgm:prSet presAssocID="{7400D5D7-2500-473F-B2F9-6FF256759F5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16BDF-4330-4C93-9108-2006AA3968CB}" type="pres">
      <dgm:prSet presAssocID="{2FE9D9CE-90C1-44F1-9F1F-7DA2D861299C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5B3D612-93D5-4DD1-892E-62D4D6A72DA1}" type="pres">
      <dgm:prSet presAssocID="{2FE9D9CE-90C1-44F1-9F1F-7DA2D861299C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ECD89BF3-36A8-4C45-BA75-49C947A8DCC0}" type="pres">
      <dgm:prSet presAssocID="{2898AC01-08A1-40F0-8E23-B25A3877B2B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D24A2-89AB-4870-9E55-B133F84C51AB}" type="pres">
      <dgm:prSet presAssocID="{C97AECAA-15E5-4062-92BD-B43FECDED9A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D270299F-F874-4B81-8E90-DC15CE227F0F}" type="pres">
      <dgm:prSet presAssocID="{C97AECAA-15E5-4062-92BD-B43FECDED9A4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F39EBC9B-8AD8-4EB3-B752-5403DF9666FA}" type="pres">
      <dgm:prSet presAssocID="{73123164-EBD7-4422-928C-98E07EA8DE2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68D94-E5EE-4835-B14A-0E5E67C5E4AC}" type="pres">
      <dgm:prSet presAssocID="{1CFE4D21-F828-422A-95EF-AB173C0818A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A8994ED1-AB79-4D25-B137-D2F7E52CB2FB}" type="pres">
      <dgm:prSet presAssocID="{1CFE4D21-F828-422A-95EF-AB173C0818AC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FD7BDCB8-FBC7-4EA2-B476-AB608DA8AB3F}" type="pres">
      <dgm:prSet presAssocID="{1B264698-6C91-4EC2-A8A1-A37E9426B03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C6236-A594-4B06-B2AF-831576F8CF91}" type="pres">
      <dgm:prSet presAssocID="{975B0897-45CF-4785-91B2-800F78A62EF4}" presName="sibTrans" presStyleLbl="sibTrans1D1" presStyleIdx="3" presStyleCnt="4"/>
      <dgm:spPr/>
      <dgm:t>
        <a:bodyPr/>
        <a:lstStyle/>
        <a:p>
          <a:endParaRPr lang="ru-RU"/>
        </a:p>
      </dgm:t>
    </dgm:pt>
    <dgm:pt modelId="{564288A4-C2C6-44DB-81F7-6B3999219D30}" type="pres">
      <dgm:prSet presAssocID="{975B0897-45CF-4785-91B2-800F78A62EF4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60273FAE-3402-487F-8BA6-9AEC69647D7E}" type="pres">
      <dgm:prSet presAssocID="{969AB55F-B269-47A6-ADB6-D26B7B22DD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A4C83E-4C34-447F-8BF2-9673F8E6F724}" type="presOf" srcId="{975B0897-45CF-4785-91B2-800F78A62EF4}" destId="{727C6236-A594-4B06-B2AF-831576F8CF91}" srcOrd="0" destOrd="0" presId="urn:microsoft.com/office/officeart/2005/8/layout/bProcess3"/>
    <dgm:cxn modelId="{BAB3CBEF-157A-4752-AD15-C3EB2B1D9159}" type="presOf" srcId="{2FE9D9CE-90C1-44F1-9F1F-7DA2D861299C}" destId="{B5B3D612-93D5-4DD1-892E-62D4D6A72DA1}" srcOrd="1" destOrd="0" presId="urn:microsoft.com/office/officeart/2005/8/layout/bProcess3"/>
    <dgm:cxn modelId="{DF297DF4-EC18-47AA-874E-46895591AD0C}" type="presOf" srcId="{1CFE4D21-F828-422A-95EF-AB173C0818AC}" destId="{B8B68D94-E5EE-4835-B14A-0E5E67C5E4AC}" srcOrd="0" destOrd="0" presId="urn:microsoft.com/office/officeart/2005/8/layout/bProcess3"/>
    <dgm:cxn modelId="{76DFAB10-670A-432D-8A7D-6B59E8A2D084}" type="presOf" srcId="{1CFE4D21-F828-422A-95EF-AB173C0818AC}" destId="{A8994ED1-AB79-4D25-B137-D2F7E52CB2FB}" srcOrd="1" destOrd="0" presId="urn:microsoft.com/office/officeart/2005/8/layout/bProcess3"/>
    <dgm:cxn modelId="{74F31564-1495-496A-9EDC-8F5F54DEBC61}" type="presOf" srcId="{975B0897-45CF-4785-91B2-800F78A62EF4}" destId="{564288A4-C2C6-44DB-81F7-6B3999219D30}" srcOrd="1" destOrd="0" presId="urn:microsoft.com/office/officeart/2005/8/layout/bProcess3"/>
    <dgm:cxn modelId="{D69BCDE4-FFCB-4C0A-9F14-3DCC80D83D01}" type="presOf" srcId="{2FE9D9CE-90C1-44F1-9F1F-7DA2D861299C}" destId="{17B16BDF-4330-4C93-9108-2006AA3968CB}" srcOrd="0" destOrd="0" presId="urn:microsoft.com/office/officeart/2005/8/layout/bProcess3"/>
    <dgm:cxn modelId="{5E8C81A7-7B9B-4873-BF2A-C6F193B234BD}" srcId="{290F6AC0-F657-4D13-9FD0-A3D41BE7FC50}" destId="{73123164-EBD7-4422-928C-98E07EA8DE29}" srcOrd="2" destOrd="0" parTransId="{7C8C05B1-BFEF-41FC-B383-3D20DCBA7078}" sibTransId="{1CFE4D21-F828-422A-95EF-AB173C0818AC}"/>
    <dgm:cxn modelId="{51D4BC6E-34BF-40AD-ACCC-9D2899F9B67F}" srcId="{290F6AC0-F657-4D13-9FD0-A3D41BE7FC50}" destId="{2898AC01-08A1-40F0-8E23-B25A3877B2B2}" srcOrd="1" destOrd="0" parTransId="{53684113-9A0D-4494-92C3-08FF32017A66}" sibTransId="{C97AECAA-15E5-4062-92BD-B43FECDED9A4}"/>
    <dgm:cxn modelId="{3923F489-BDA8-42D9-8DF6-2C57B5FD9DB5}" srcId="{290F6AC0-F657-4D13-9FD0-A3D41BE7FC50}" destId="{969AB55F-B269-47A6-ADB6-D26B7B22DDD3}" srcOrd="4" destOrd="0" parTransId="{F5563389-4449-4968-B9FC-738A145A7286}" sibTransId="{63F56918-45D3-4B29-979E-233EF9BB6EE2}"/>
    <dgm:cxn modelId="{CD6B3EC4-7915-485D-B537-9D89D5565F4E}" type="presOf" srcId="{1B264698-6C91-4EC2-A8A1-A37E9426B036}" destId="{FD7BDCB8-FBC7-4EA2-B476-AB608DA8AB3F}" srcOrd="0" destOrd="0" presId="urn:microsoft.com/office/officeart/2005/8/layout/bProcess3"/>
    <dgm:cxn modelId="{4C7C048E-564F-4434-9965-3D6008729511}" type="presOf" srcId="{290F6AC0-F657-4D13-9FD0-A3D41BE7FC50}" destId="{13C55D7C-3D9D-4F16-8E42-78710895A1AA}" srcOrd="0" destOrd="0" presId="urn:microsoft.com/office/officeart/2005/8/layout/bProcess3"/>
    <dgm:cxn modelId="{BB4EDC10-2CBC-4C81-82B6-6751F9BDD85B}" type="presOf" srcId="{C97AECAA-15E5-4062-92BD-B43FECDED9A4}" destId="{D270299F-F874-4B81-8E90-DC15CE227F0F}" srcOrd="1" destOrd="0" presId="urn:microsoft.com/office/officeart/2005/8/layout/bProcess3"/>
    <dgm:cxn modelId="{33DF41E9-6BB7-4B04-A18A-3528EF8EB003}" srcId="{290F6AC0-F657-4D13-9FD0-A3D41BE7FC50}" destId="{1B264698-6C91-4EC2-A8A1-A37E9426B036}" srcOrd="3" destOrd="0" parTransId="{F8377D09-81B6-4385-8F8C-70CB507B605A}" sibTransId="{975B0897-45CF-4785-91B2-800F78A62EF4}"/>
    <dgm:cxn modelId="{0E8BC36B-0EFA-4F08-9D75-ED755101D8E1}" type="presOf" srcId="{C97AECAA-15E5-4062-92BD-B43FECDED9A4}" destId="{888D24A2-89AB-4870-9E55-B133F84C51AB}" srcOrd="0" destOrd="0" presId="urn:microsoft.com/office/officeart/2005/8/layout/bProcess3"/>
    <dgm:cxn modelId="{4A85990C-622F-49D7-82AA-20A2CCA3D618}" type="presOf" srcId="{7400D5D7-2500-473F-B2F9-6FF256759F5E}" destId="{9A7F3648-6E41-414A-830C-EED8A95F3486}" srcOrd="0" destOrd="0" presId="urn:microsoft.com/office/officeart/2005/8/layout/bProcess3"/>
    <dgm:cxn modelId="{5263F561-928D-45A4-B5D3-1D2A13B2D339}" type="presOf" srcId="{73123164-EBD7-4422-928C-98E07EA8DE29}" destId="{F39EBC9B-8AD8-4EB3-B752-5403DF9666FA}" srcOrd="0" destOrd="0" presId="urn:microsoft.com/office/officeart/2005/8/layout/bProcess3"/>
    <dgm:cxn modelId="{86DC479F-71B9-4DF0-BAED-2602690C0E25}" srcId="{290F6AC0-F657-4D13-9FD0-A3D41BE7FC50}" destId="{7400D5D7-2500-473F-B2F9-6FF256759F5E}" srcOrd="0" destOrd="0" parTransId="{D10F3B03-F848-4B02-8685-3B3369EEDA8F}" sibTransId="{2FE9D9CE-90C1-44F1-9F1F-7DA2D861299C}"/>
    <dgm:cxn modelId="{F072BBF4-0231-4C2C-A4C4-14CF99554052}" type="presOf" srcId="{969AB55F-B269-47A6-ADB6-D26B7B22DDD3}" destId="{60273FAE-3402-487F-8BA6-9AEC69647D7E}" srcOrd="0" destOrd="0" presId="urn:microsoft.com/office/officeart/2005/8/layout/bProcess3"/>
    <dgm:cxn modelId="{1473D046-B3A2-4201-9FB0-231D516B2D8F}" type="presOf" srcId="{2898AC01-08A1-40F0-8E23-B25A3877B2B2}" destId="{ECD89BF3-36A8-4C45-BA75-49C947A8DCC0}" srcOrd="0" destOrd="0" presId="urn:microsoft.com/office/officeart/2005/8/layout/bProcess3"/>
    <dgm:cxn modelId="{1B987B45-4851-4A98-8265-0C3A74E9EA80}" type="presParOf" srcId="{13C55D7C-3D9D-4F16-8E42-78710895A1AA}" destId="{9A7F3648-6E41-414A-830C-EED8A95F3486}" srcOrd="0" destOrd="0" presId="urn:microsoft.com/office/officeart/2005/8/layout/bProcess3"/>
    <dgm:cxn modelId="{AD62BC90-DFFA-4E91-8899-42FDEDB40440}" type="presParOf" srcId="{13C55D7C-3D9D-4F16-8E42-78710895A1AA}" destId="{17B16BDF-4330-4C93-9108-2006AA3968CB}" srcOrd="1" destOrd="0" presId="urn:microsoft.com/office/officeart/2005/8/layout/bProcess3"/>
    <dgm:cxn modelId="{6CE5CA4A-E61C-495B-AB6D-00DED5413B7F}" type="presParOf" srcId="{17B16BDF-4330-4C93-9108-2006AA3968CB}" destId="{B5B3D612-93D5-4DD1-892E-62D4D6A72DA1}" srcOrd="0" destOrd="0" presId="urn:microsoft.com/office/officeart/2005/8/layout/bProcess3"/>
    <dgm:cxn modelId="{3570C9FD-DBEE-4B06-86CF-4771FA07E8CC}" type="presParOf" srcId="{13C55D7C-3D9D-4F16-8E42-78710895A1AA}" destId="{ECD89BF3-36A8-4C45-BA75-49C947A8DCC0}" srcOrd="2" destOrd="0" presId="urn:microsoft.com/office/officeart/2005/8/layout/bProcess3"/>
    <dgm:cxn modelId="{F04362BA-B57F-441C-A6B5-530A619AD403}" type="presParOf" srcId="{13C55D7C-3D9D-4F16-8E42-78710895A1AA}" destId="{888D24A2-89AB-4870-9E55-B133F84C51AB}" srcOrd="3" destOrd="0" presId="urn:microsoft.com/office/officeart/2005/8/layout/bProcess3"/>
    <dgm:cxn modelId="{0C3D4574-57E0-4566-AFEE-AC190EA56FEA}" type="presParOf" srcId="{888D24A2-89AB-4870-9E55-B133F84C51AB}" destId="{D270299F-F874-4B81-8E90-DC15CE227F0F}" srcOrd="0" destOrd="0" presId="urn:microsoft.com/office/officeart/2005/8/layout/bProcess3"/>
    <dgm:cxn modelId="{A9DE7EE2-500B-4FF7-850A-F2A645EEE569}" type="presParOf" srcId="{13C55D7C-3D9D-4F16-8E42-78710895A1AA}" destId="{F39EBC9B-8AD8-4EB3-B752-5403DF9666FA}" srcOrd="4" destOrd="0" presId="urn:microsoft.com/office/officeart/2005/8/layout/bProcess3"/>
    <dgm:cxn modelId="{70067546-00A0-43C1-BFD1-7B1D9DF93702}" type="presParOf" srcId="{13C55D7C-3D9D-4F16-8E42-78710895A1AA}" destId="{B8B68D94-E5EE-4835-B14A-0E5E67C5E4AC}" srcOrd="5" destOrd="0" presId="urn:microsoft.com/office/officeart/2005/8/layout/bProcess3"/>
    <dgm:cxn modelId="{FF9EEC81-1E20-4102-950E-EEE3B9B766EB}" type="presParOf" srcId="{B8B68D94-E5EE-4835-B14A-0E5E67C5E4AC}" destId="{A8994ED1-AB79-4D25-B137-D2F7E52CB2FB}" srcOrd="0" destOrd="0" presId="urn:microsoft.com/office/officeart/2005/8/layout/bProcess3"/>
    <dgm:cxn modelId="{1131417B-D733-4DB3-AF85-84F94D14C161}" type="presParOf" srcId="{13C55D7C-3D9D-4F16-8E42-78710895A1AA}" destId="{FD7BDCB8-FBC7-4EA2-B476-AB608DA8AB3F}" srcOrd="6" destOrd="0" presId="urn:microsoft.com/office/officeart/2005/8/layout/bProcess3"/>
    <dgm:cxn modelId="{7AC63A38-C1B7-45A6-BB97-F78DE939C5A6}" type="presParOf" srcId="{13C55D7C-3D9D-4F16-8E42-78710895A1AA}" destId="{727C6236-A594-4B06-B2AF-831576F8CF91}" srcOrd="7" destOrd="0" presId="urn:microsoft.com/office/officeart/2005/8/layout/bProcess3"/>
    <dgm:cxn modelId="{438E2DB0-0A7B-4194-9064-D1406B433272}" type="presParOf" srcId="{727C6236-A594-4B06-B2AF-831576F8CF91}" destId="{564288A4-C2C6-44DB-81F7-6B3999219D30}" srcOrd="0" destOrd="0" presId="urn:microsoft.com/office/officeart/2005/8/layout/bProcess3"/>
    <dgm:cxn modelId="{EE647EE1-98A4-4062-954C-7AF94B603041}" type="presParOf" srcId="{13C55D7C-3D9D-4F16-8E42-78710895A1AA}" destId="{60273FAE-3402-487F-8BA6-9AEC69647D7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5B562-52F3-4B62-A3A9-272D1AA15884}">
      <dsp:nvSpPr>
        <dsp:cNvPr id="0" name=""/>
        <dsp:cNvSpPr/>
      </dsp:nvSpPr>
      <dsp:spPr>
        <a:xfrm rot="10800000">
          <a:off x="1168919" y="88583"/>
          <a:ext cx="3783989" cy="150494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708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Физкультурно-спортивный комплекс с универсальным игровым залом по ул. Декабристов</a:t>
          </a:r>
        </a:p>
      </dsp:txBody>
      <dsp:txXfrm rot="10800000">
        <a:off x="1545155" y="88583"/>
        <a:ext cx="3407753" cy="1504946"/>
      </dsp:txXfrm>
    </dsp:sp>
    <dsp:sp modelId="{85D2D4F2-D655-41E4-BEF6-5A6899FCB225}">
      <dsp:nvSpPr>
        <dsp:cNvPr id="0" name=""/>
        <dsp:cNvSpPr/>
      </dsp:nvSpPr>
      <dsp:spPr>
        <a:xfrm>
          <a:off x="525272" y="850"/>
          <a:ext cx="1684251" cy="16842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CCCD2-654E-4614-80F9-AE3FA7961170}">
      <dsp:nvSpPr>
        <dsp:cNvPr id="0" name=""/>
        <dsp:cNvSpPr/>
      </dsp:nvSpPr>
      <dsp:spPr>
        <a:xfrm rot="10800000">
          <a:off x="1169466" y="2189244"/>
          <a:ext cx="3770490" cy="1546681"/>
        </a:xfrm>
        <a:prstGeom prst="homePlate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708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Канализационные очистные сооружения 500 </a:t>
          </a:r>
          <a:r>
            <a:rPr lang="ru-RU" sz="1000" b="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куб.м</a:t>
          </a:r>
          <a:r>
            <a:rPr lang="ru-RU" sz="10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в сутки</a:t>
          </a:r>
        </a:p>
      </dsp:txBody>
      <dsp:txXfrm rot="10800000">
        <a:off x="1556136" y="2189244"/>
        <a:ext cx="3383820" cy="1546681"/>
      </dsp:txXfrm>
    </dsp:sp>
    <dsp:sp modelId="{2277E7C6-5FAA-4C14-A39A-7DFBD3BD35DF}">
      <dsp:nvSpPr>
        <dsp:cNvPr id="0" name=""/>
        <dsp:cNvSpPr/>
      </dsp:nvSpPr>
      <dsp:spPr>
        <a:xfrm>
          <a:off x="528647" y="2187863"/>
          <a:ext cx="1684251" cy="16842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l="-41000" r="-41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C6BA8-396C-4A00-90E9-4D481446E74C}">
      <dsp:nvSpPr>
        <dsp:cNvPr id="0" name=""/>
        <dsp:cNvSpPr/>
      </dsp:nvSpPr>
      <dsp:spPr>
        <a:xfrm rot="10800000">
          <a:off x="1169466" y="4332972"/>
          <a:ext cx="3770490" cy="1684251"/>
        </a:xfrm>
        <a:prstGeom prst="homePlat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708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по ул. Никольская (от ул. Газовиков - до ул. Промышленная) протяженностью 290 метров</a:t>
          </a:r>
        </a:p>
      </dsp:txBody>
      <dsp:txXfrm rot="10800000">
        <a:off x="1590529" y="4332972"/>
        <a:ext cx="3349427" cy="1684251"/>
      </dsp:txXfrm>
    </dsp:sp>
    <dsp:sp modelId="{0F3868CE-952F-48FE-A66C-A3A3CD15F223}">
      <dsp:nvSpPr>
        <dsp:cNvPr id="0" name=""/>
        <dsp:cNvSpPr/>
      </dsp:nvSpPr>
      <dsp:spPr>
        <a:xfrm>
          <a:off x="528647" y="4374876"/>
          <a:ext cx="1684251" cy="168425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>
            <a:fillRect l="-17000" r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C9795-A247-4621-8E99-A679EC6A6441}">
      <dsp:nvSpPr>
        <dsp:cNvPr id="0" name=""/>
        <dsp:cNvSpPr/>
      </dsp:nvSpPr>
      <dsp:spPr>
        <a:xfrm>
          <a:off x="2248296" y="7216"/>
          <a:ext cx="1031690" cy="5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с недвижимым имуществом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1,75 %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8296" y="7216"/>
        <a:ext cx="1031690" cy="576643"/>
      </dsp:txXfrm>
    </dsp:sp>
    <dsp:sp modelId="{FB817222-5C1F-4A71-9B5C-B67A9CAE2DF5}">
      <dsp:nvSpPr>
        <dsp:cNvPr id="0" name=""/>
        <dsp:cNvSpPr/>
      </dsp:nvSpPr>
      <dsp:spPr>
        <a:xfrm>
          <a:off x="886512" y="174640"/>
          <a:ext cx="2819827" cy="2819827"/>
        </a:xfrm>
        <a:prstGeom prst="circularArrow">
          <a:avLst>
            <a:gd name="adj1" fmla="val 3988"/>
            <a:gd name="adj2" fmla="val 250139"/>
            <a:gd name="adj3" fmla="val 19817523"/>
            <a:gd name="adj4" fmla="val 18541466"/>
            <a:gd name="adj5" fmla="val 46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CF513-0021-456B-9FC0-6FF9A4BE9E34}">
      <dsp:nvSpPr>
        <dsp:cNvPr id="0" name=""/>
        <dsp:cNvSpPr/>
      </dsp:nvSpPr>
      <dsp:spPr>
        <a:xfrm>
          <a:off x="2551765" y="1029223"/>
          <a:ext cx="1908004" cy="499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здравоохранение –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49,5 %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1765" y="1029223"/>
        <a:ext cx="1908004" cy="499211"/>
      </dsp:txXfrm>
    </dsp:sp>
    <dsp:sp modelId="{70A6DAD6-4BAC-4DFE-8714-47F872B509D1}">
      <dsp:nvSpPr>
        <dsp:cNvPr id="0" name=""/>
        <dsp:cNvSpPr/>
      </dsp:nvSpPr>
      <dsp:spPr>
        <a:xfrm>
          <a:off x="818795" y="-39269"/>
          <a:ext cx="2819827" cy="2819827"/>
        </a:xfrm>
        <a:prstGeom prst="circularArrow">
          <a:avLst>
            <a:gd name="adj1" fmla="val 3988"/>
            <a:gd name="adj2" fmla="val 250139"/>
            <a:gd name="adj3" fmla="val 2316595"/>
            <a:gd name="adj4" fmla="val 422181"/>
            <a:gd name="adj5" fmla="val 4652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5B69-07C4-42C6-944B-9ACC7115A783}">
      <dsp:nvSpPr>
        <dsp:cNvPr id="0" name=""/>
        <dsp:cNvSpPr/>
      </dsp:nvSpPr>
      <dsp:spPr>
        <a:xfrm>
          <a:off x="2421791" y="2245483"/>
          <a:ext cx="875437" cy="5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–5,08%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1791" y="2245483"/>
        <a:ext cx="875437" cy="576643"/>
      </dsp:txXfrm>
    </dsp:sp>
    <dsp:sp modelId="{4AD8B9E5-1A0C-4CF2-855C-AEF9A74228B3}">
      <dsp:nvSpPr>
        <dsp:cNvPr id="0" name=""/>
        <dsp:cNvSpPr/>
      </dsp:nvSpPr>
      <dsp:spPr>
        <a:xfrm>
          <a:off x="871665" y="30768"/>
          <a:ext cx="2819827" cy="2819827"/>
        </a:xfrm>
        <a:prstGeom prst="circularArrow">
          <a:avLst>
            <a:gd name="adj1" fmla="val 3988"/>
            <a:gd name="adj2" fmla="val 250139"/>
            <a:gd name="adj3" fmla="val 5992700"/>
            <a:gd name="adj4" fmla="val 5025050"/>
            <a:gd name="adj5" fmla="val 4652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E89DB-9305-4051-8639-98386833E56B}">
      <dsp:nvSpPr>
        <dsp:cNvPr id="0" name=""/>
        <dsp:cNvSpPr/>
      </dsp:nvSpPr>
      <dsp:spPr>
        <a:xfrm>
          <a:off x="983160" y="2238266"/>
          <a:ext cx="985766" cy="5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Культура,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спорт– 3,2 %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3160" y="2238266"/>
        <a:ext cx="985766" cy="576643"/>
      </dsp:txXfrm>
    </dsp:sp>
    <dsp:sp modelId="{7AFA0520-7E31-4893-B7DE-CDFB4E1B9C0E}">
      <dsp:nvSpPr>
        <dsp:cNvPr id="0" name=""/>
        <dsp:cNvSpPr/>
      </dsp:nvSpPr>
      <dsp:spPr>
        <a:xfrm>
          <a:off x="710179" y="1149"/>
          <a:ext cx="2819827" cy="2819827"/>
        </a:xfrm>
        <a:prstGeom prst="circularArrow">
          <a:avLst>
            <a:gd name="adj1" fmla="val 3988"/>
            <a:gd name="adj2" fmla="val 250139"/>
            <a:gd name="adj3" fmla="val 9773797"/>
            <a:gd name="adj4" fmla="val 8402681"/>
            <a:gd name="adj5" fmla="val 4652"/>
          </a:avLst>
        </a:prstGeom>
        <a:solidFill>
          <a:schemeClr val="accent4">
            <a:hueOff val="6237416"/>
            <a:satOff val="-28781"/>
            <a:lumOff val="105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801A9-9CA7-4BC2-9408-B9B5D90637A1}">
      <dsp:nvSpPr>
        <dsp:cNvPr id="0" name=""/>
        <dsp:cNvSpPr/>
      </dsp:nvSpPr>
      <dsp:spPr>
        <a:xfrm>
          <a:off x="269047" y="1122741"/>
          <a:ext cx="1125896" cy="5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хозяйство–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18,6 %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047" y="1122741"/>
        <a:ext cx="1125896" cy="576643"/>
      </dsp:txXfrm>
    </dsp:sp>
    <dsp:sp modelId="{22ECC37A-1D25-4542-9FD0-26348FD0E424}">
      <dsp:nvSpPr>
        <dsp:cNvPr id="0" name=""/>
        <dsp:cNvSpPr/>
      </dsp:nvSpPr>
      <dsp:spPr>
        <a:xfrm>
          <a:off x="710179" y="1149"/>
          <a:ext cx="2819827" cy="2819827"/>
        </a:xfrm>
        <a:prstGeom prst="circularArrow">
          <a:avLst>
            <a:gd name="adj1" fmla="val 3988"/>
            <a:gd name="adj2" fmla="val 250139"/>
            <a:gd name="adj3" fmla="val 13167538"/>
            <a:gd name="adj4" fmla="val 11576064"/>
            <a:gd name="adj5" fmla="val 4652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24222-C8B5-43EA-8716-E43EAEC131C6}">
      <dsp:nvSpPr>
        <dsp:cNvPr id="0" name=""/>
        <dsp:cNvSpPr/>
      </dsp:nvSpPr>
      <dsp:spPr>
        <a:xfrm>
          <a:off x="1187722" y="7216"/>
          <a:ext cx="576643" cy="5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прочие – 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17,77 %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722" y="7216"/>
        <a:ext cx="576643" cy="576643"/>
      </dsp:txXfrm>
    </dsp:sp>
    <dsp:sp modelId="{1C131995-06C2-40CA-B7D9-B8E659D3BAA3}">
      <dsp:nvSpPr>
        <dsp:cNvPr id="0" name=""/>
        <dsp:cNvSpPr/>
      </dsp:nvSpPr>
      <dsp:spPr>
        <a:xfrm>
          <a:off x="710179" y="1149"/>
          <a:ext cx="2819827" cy="2819827"/>
        </a:xfrm>
        <a:prstGeom prst="circularArrow">
          <a:avLst>
            <a:gd name="adj1" fmla="val 3988"/>
            <a:gd name="adj2" fmla="val 250139"/>
            <a:gd name="adj3" fmla="val 16292585"/>
            <a:gd name="adj4" fmla="val 15238114"/>
            <a:gd name="adj5" fmla="val 4652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C7409-B400-4070-85EE-2BFC600809AA}">
      <dsp:nvSpPr>
        <dsp:cNvPr id="0" name=""/>
        <dsp:cNvSpPr/>
      </dsp:nvSpPr>
      <dsp:spPr>
        <a:xfrm>
          <a:off x="5221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дошкольных учреждений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 образовательных учреждений, кроме того в составе 5 общеобразовательных учреждений имеются дошкольные группы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учреждение дополнительного образования</a:t>
          </a:r>
        </a:p>
      </dsp:txBody>
      <dsp:txXfrm>
        <a:off x="44663" y="198104"/>
        <a:ext cx="2176134" cy="1643881"/>
      </dsp:txXfrm>
    </dsp:sp>
    <dsp:sp modelId="{7ACC16AF-752D-4D95-8064-630908524790}">
      <dsp:nvSpPr>
        <dsp:cNvPr id="0" name=""/>
        <dsp:cNvSpPr/>
      </dsp:nvSpPr>
      <dsp:spPr>
        <a:xfrm>
          <a:off x="5221" y="1841986"/>
          <a:ext cx="2255018" cy="723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 муниципальных учреждений</a:t>
          </a:r>
        </a:p>
      </dsp:txBody>
      <dsp:txXfrm>
        <a:off x="5221" y="1841986"/>
        <a:ext cx="1588041" cy="723829"/>
      </dsp:txXfrm>
    </dsp:sp>
    <dsp:sp modelId="{7FBDF251-975B-4C33-B122-FDA03CCB97EC}">
      <dsp:nvSpPr>
        <dsp:cNvPr id="0" name=""/>
        <dsp:cNvSpPr/>
      </dsp:nvSpPr>
      <dsp:spPr>
        <a:xfrm>
          <a:off x="1657053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4631F-D40C-4DD5-AFF6-35823F736219}">
      <dsp:nvSpPr>
        <dsp:cNvPr id="0" name=""/>
        <dsp:cNvSpPr/>
      </dsp:nvSpPr>
      <dsp:spPr>
        <a:xfrm>
          <a:off x="2641843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специальный (коррекционный) класс</a:t>
          </a:r>
        </a:p>
      </dsp:txBody>
      <dsp:txXfrm>
        <a:off x="2681285" y="198104"/>
        <a:ext cx="2176134" cy="1643881"/>
      </dsp:txXfrm>
    </dsp:sp>
    <dsp:sp modelId="{A832E212-334A-41DA-A762-C933B9409CDE}">
      <dsp:nvSpPr>
        <dsp:cNvPr id="0" name=""/>
        <dsp:cNvSpPr/>
      </dsp:nvSpPr>
      <dsp:spPr>
        <a:xfrm>
          <a:off x="2641843" y="1841986"/>
          <a:ext cx="2255018" cy="723829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5875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образовательное учреждение</a:t>
          </a:r>
        </a:p>
      </dsp:txBody>
      <dsp:txXfrm>
        <a:off x="2641843" y="1841986"/>
        <a:ext cx="1588041" cy="723829"/>
      </dsp:txXfrm>
    </dsp:sp>
    <dsp:sp modelId="{1B1F38F8-5C28-4D8D-B7E4-22343E547728}">
      <dsp:nvSpPr>
        <dsp:cNvPr id="0" name=""/>
        <dsp:cNvSpPr/>
      </dsp:nvSpPr>
      <dsp:spPr>
        <a:xfrm>
          <a:off x="4293675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1478351"/>
            <a:satOff val="-2563"/>
            <a:lumOff val="-25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8C9DB-1DFD-4285-883F-B11145F8B536}">
      <dsp:nvSpPr>
        <dsp:cNvPr id="0" name=""/>
        <dsp:cNvSpPr/>
      </dsp:nvSpPr>
      <dsp:spPr>
        <a:xfrm>
          <a:off x="5278465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частное общеобразовательное учреждение «Православная гимназия Преподобного Сергия Радонежского»</a:t>
          </a:r>
        </a:p>
      </dsp:txBody>
      <dsp:txXfrm>
        <a:off x="5317907" y="198104"/>
        <a:ext cx="2176134" cy="1643881"/>
      </dsp:txXfrm>
    </dsp:sp>
    <dsp:sp modelId="{FB69386A-D790-4BB5-8117-E4CE78525B93}">
      <dsp:nvSpPr>
        <dsp:cNvPr id="0" name=""/>
        <dsp:cNvSpPr/>
      </dsp:nvSpPr>
      <dsp:spPr>
        <a:xfrm>
          <a:off x="5278465" y="1841986"/>
          <a:ext cx="2255018" cy="723829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5875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   1 частное образовательное учреждение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8465" y="1841986"/>
        <a:ext cx="1588041" cy="723829"/>
      </dsp:txXfrm>
    </dsp:sp>
    <dsp:sp modelId="{8067D72C-C865-4A64-99EB-957C50F03AEF}">
      <dsp:nvSpPr>
        <dsp:cNvPr id="0" name=""/>
        <dsp:cNvSpPr/>
      </dsp:nvSpPr>
      <dsp:spPr>
        <a:xfrm>
          <a:off x="6930297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2956702"/>
            <a:satOff val="-5126"/>
            <a:lumOff val="-51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07B75-2EB1-4110-AFD6-7AA4E58A876C}">
      <dsp:nvSpPr>
        <dsp:cNvPr id="0" name=""/>
        <dsp:cNvSpPr/>
      </dsp:nvSpPr>
      <dsp:spPr>
        <a:xfrm>
          <a:off x="5221" y="3213768"/>
          <a:ext cx="2255018" cy="23164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Индивидуальный предприниматель О.А. </a:t>
          </a:r>
          <a:r>
            <a:rPr lang="ru-RU" sz="10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Сушенцева</a:t>
          </a: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образовательные услуги и услуги по присмотру и уходу в возрасте от 1 до 3 лет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Индивидуальный предприниматель И.А. Третьякова - образовательные услуги и услуги по присмотру и уходу в возрасте от 1 до 3 лет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59" y="3266606"/>
        <a:ext cx="2149342" cy="2263567"/>
      </dsp:txXfrm>
    </dsp:sp>
    <dsp:sp modelId="{97635C10-8BC4-4C1E-8939-67EDF4E26247}">
      <dsp:nvSpPr>
        <dsp:cNvPr id="0" name=""/>
        <dsp:cNvSpPr/>
      </dsp:nvSpPr>
      <dsp:spPr>
        <a:xfrm>
          <a:off x="0" y="5319164"/>
          <a:ext cx="2255018" cy="836623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5875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частные организации, осуществляющие образовательную деятельность по реализации программ дошкольного образования</a:t>
          </a:r>
          <a:endParaRPr lang="ru-RU" sz="1000" b="0" kern="1200" dirty="0"/>
        </a:p>
      </dsp:txBody>
      <dsp:txXfrm>
        <a:off x="0" y="5319164"/>
        <a:ext cx="1588041" cy="836623"/>
      </dsp:txXfrm>
    </dsp:sp>
    <dsp:sp modelId="{29436B95-E816-429A-BD8A-0DAC1FAF5B27}">
      <dsp:nvSpPr>
        <dsp:cNvPr id="0" name=""/>
        <dsp:cNvSpPr/>
      </dsp:nvSpPr>
      <dsp:spPr>
        <a:xfrm>
          <a:off x="1657053" y="5328607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4435052"/>
            <a:satOff val="-7690"/>
            <a:lumOff val="-77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F1A12-2E3F-4371-B321-BBFBA82D3A88}">
      <dsp:nvSpPr>
        <dsp:cNvPr id="0" name=""/>
        <dsp:cNvSpPr/>
      </dsp:nvSpPr>
      <dsp:spPr>
        <a:xfrm>
          <a:off x="2641843" y="3203092"/>
          <a:ext cx="2255018" cy="23591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882677"/>
              <a:satOff val="-8182"/>
              <a:lumOff val="-31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Югорский политехнический колледж </a:t>
          </a:r>
        </a:p>
      </dsp:txBody>
      <dsp:txXfrm>
        <a:off x="2694681" y="3255930"/>
        <a:ext cx="2149342" cy="2306273"/>
      </dsp:txXfrm>
    </dsp:sp>
    <dsp:sp modelId="{BFCFB5CC-8439-4996-8431-66EE583008D2}">
      <dsp:nvSpPr>
        <dsp:cNvPr id="0" name=""/>
        <dsp:cNvSpPr/>
      </dsp:nvSpPr>
      <dsp:spPr>
        <a:xfrm>
          <a:off x="2603733" y="5379925"/>
          <a:ext cx="2255018" cy="723829"/>
        </a:xfrm>
        <a:prstGeom prst="rect">
          <a:avLst/>
        </a:prstGeom>
        <a:solidFill>
          <a:schemeClr val="accent5">
            <a:hueOff val="-5882677"/>
            <a:satOff val="-8182"/>
            <a:lumOff val="-3138"/>
            <a:alphaOff val="0"/>
          </a:schemeClr>
        </a:solidFill>
        <a:ln w="15875" cap="flat" cmpd="sng" algn="ctr">
          <a:solidFill>
            <a:schemeClr val="accent5">
              <a:hueOff val="-5882677"/>
              <a:satOff val="-8182"/>
              <a:lumOff val="-31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учреждения среднего профессионального образования</a:t>
          </a:r>
        </a:p>
      </dsp:txBody>
      <dsp:txXfrm>
        <a:off x="2603733" y="5379925"/>
        <a:ext cx="1588041" cy="723829"/>
      </dsp:txXfrm>
    </dsp:sp>
    <dsp:sp modelId="{0A303165-6925-4804-B384-367D7C2125DC}">
      <dsp:nvSpPr>
        <dsp:cNvPr id="0" name=""/>
        <dsp:cNvSpPr/>
      </dsp:nvSpPr>
      <dsp:spPr>
        <a:xfrm>
          <a:off x="4293675" y="5339283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5913403"/>
            <a:satOff val="-10253"/>
            <a:lumOff val="-103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93DF1-B4F8-47C7-A078-B8D0871DCDEE}">
      <dsp:nvSpPr>
        <dsp:cNvPr id="0" name=""/>
        <dsp:cNvSpPr/>
      </dsp:nvSpPr>
      <dsp:spPr>
        <a:xfrm>
          <a:off x="5278465" y="3137118"/>
          <a:ext cx="2255018" cy="26230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Базовая кафедра «Энергетика» Уральского федерального университета имени первого президента России Б. Н. Ельцина (</a:t>
          </a:r>
          <a:r>
            <a:rPr lang="ru-RU" sz="9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УрФУ</a:t>
          </a:r>
          <a:endParaRPr lang="ru-RU" sz="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1303" y="3189956"/>
        <a:ext cx="2149342" cy="2570167"/>
      </dsp:txXfrm>
    </dsp:sp>
    <dsp:sp modelId="{04E85E59-8B48-496C-B45E-F9D7A99873B7}">
      <dsp:nvSpPr>
        <dsp:cNvPr id="0" name=""/>
        <dsp:cNvSpPr/>
      </dsp:nvSpPr>
      <dsp:spPr>
        <a:xfrm>
          <a:off x="5278465" y="5423634"/>
          <a:ext cx="2255018" cy="723829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5875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1 учреждение высшего    профессионального образования</a:t>
          </a:r>
        </a:p>
      </dsp:txBody>
      <dsp:txXfrm>
        <a:off x="5278465" y="5423634"/>
        <a:ext cx="1588041" cy="723829"/>
      </dsp:txXfrm>
    </dsp:sp>
    <dsp:sp modelId="{DA406C42-30C9-4071-91FC-76DF7FDAB4E5}">
      <dsp:nvSpPr>
        <dsp:cNvPr id="0" name=""/>
        <dsp:cNvSpPr/>
      </dsp:nvSpPr>
      <dsp:spPr>
        <a:xfrm>
          <a:off x="6930297" y="5405257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16BDF-4330-4C93-9108-2006AA3968CB}">
      <dsp:nvSpPr>
        <dsp:cNvPr id="0" name=""/>
        <dsp:cNvSpPr/>
      </dsp:nvSpPr>
      <dsp:spPr>
        <a:xfrm>
          <a:off x="1805751" y="387361"/>
          <a:ext cx="3014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416" y="457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48159" y="431421"/>
        <a:ext cx="16600" cy="3320"/>
      </dsp:txXfrm>
    </dsp:sp>
    <dsp:sp modelId="{9A7F3648-6E41-414A-830C-EED8A95F3486}">
      <dsp:nvSpPr>
        <dsp:cNvPr id="0" name=""/>
        <dsp:cNvSpPr/>
      </dsp:nvSpPr>
      <dsp:spPr>
        <a:xfrm>
          <a:off x="364000" y="16"/>
          <a:ext cx="1443551" cy="86613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Произведено тепловой энергии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289634,48  Гкал</a:t>
          </a:r>
          <a:endParaRPr lang="ru-RU" sz="1200" kern="1200" dirty="0"/>
        </a:p>
      </dsp:txBody>
      <dsp:txXfrm>
        <a:off x="364000" y="16"/>
        <a:ext cx="1443551" cy="866130"/>
      </dsp:txXfrm>
    </dsp:sp>
    <dsp:sp modelId="{888D24A2-89AB-4870-9E55-B133F84C51AB}">
      <dsp:nvSpPr>
        <dsp:cNvPr id="0" name=""/>
        <dsp:cNvSpPr/>
      </dsp:nvSpPr>
      <dsp:spPr>
        <a:xfrm>
          <a:off x="1085776" y="864347"/>
          <a:ext cx="1775567" cy="301416"/>
        </a:xfrm>
        <a:custGeom>
          <a:avLst/>
          <a:gdLst/>
          <a:ahLst/>
          <a:cxnLst/>
          <a:rect l="0" t="0" r="0" b="0"/>
          <a:pathLst>
            <a:path>
              <a:moveTo>
                <a:pt x="1775567" y="0"/>
              </a:moveTo>
              <a:lnTo>
                <a:pt x="1775567" y="167808"/>
              </a:lnTo>
              <a:lnTo>
                <a:pt x="0" y="167808"/>
              </a:lnTo>
              <a:lnTo>
                <a:pt x="0" y="301416"/>
              </a:lnTo>
            </a:path>
          </a:pathLst>
        </a:custGeom>
        <a:noFill/>
        <a:ln w="15875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28401" y="1013395"/>
        <a:ext cx="90317" cy="3320"/>
      </dsp:txXfrm>
    </dsp:sp>
    <dsp:sp modelId="{ECD89BF3-36A8-4C45-BA75-49C947A8DCC0}">
      <dsp:nvSpPr>
        <dsp:cNvPr id="0" name=""/>
        <dsp:cNvSpPr/>
      </dsp:nvSpPr>
      <dsp:spPr>
        <a:xfrm>
          <a:off x="2139568" y="16"/>
          <a:ext cx="1443551" cy="866130"/>
        </a:xfrm>
        <a:prstGeom prst="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838336"/>
                <a:satOff val="-2557"/>
                <a:lumOff val="-981"/>
                <a:alphaOff val="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Отпущено воды всем потребителям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1 564,80 тыс. м3</a:t>
          </a:r>
          <a:endParaRPr lang="ru-RU" sz="1200" kern="1200" dirty="0"/>
        </a:p>
      </dsp:txBody>
      <dsp:txXfrm>
        <a:off x="2139568" y="16"/>
        <a:ext cx="1443551" cy="866130"/>
      </dsp:txXfrm>
    </dsp:sp>
    <dsp:sp modelId="{B8B68D94-E5EE-4835-B14A-0E5E67C5E4AC}">
      <dsp:nvSpPr>
        <dsp:cNvPr id="0" name=""/>
        <dsp:cNvSpPr/>
      </dsp:nvSpPr>
      <dsp:spPr>
        <a:xfrm>
          <a:off x="1805751" y="1585509"/>
          <a:ext cx="3014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416" y="45720"/>
              </a:lnTo>
            </a:path>
          </a:pathLst>
        </a:custGeom>
        <a:noFill/>
        <a:ln w="15875" cap="flat" cmpd="sng" algn="ctr">
          <a:solidFill>
            <a:schemeClr val="accent5">
              <a:hueOff val="-4902231"/>
              <a:satOff val="-6819"/>
              <a:lumOff val="-2615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48159" y="1629569"/>
        <a:ext cx="16600" cy="3320"/>
      </dsp:txXfrm>
    </dsp:sp>
    <dsp:sp modelId="{F39EBC9B-8AD8-4EB3-B752-5403DF9666FA}">
      <dsp:nvSpPr>
        <dsp:cNvPr id="0" name=""/>
        <dsp:cNvSpPr/>
      </dsp:nvSpPr>
      <dsp:spPr>
        <a:xfrm>
          <a:off x="364000" y="1198164"/>
          <a:ext cx="1443551" cy="866130"/>
        </a:xfrm>
        <a:prstGeom prst="rect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3676673"/>
                <a:satOff val="-5114"/>
                <a:lumOff val="-1961"/>
                <a:alphaOff val="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Пропущено сточных вод 1929,72 тыс. м3</a:t>
          </a:r>
          <a:endParaRPr lang="ru-RU" sz="1200" kern="1200" dirty="0"/>
        </a:p>
      </dsp:txBody>
      <dsp:txXfrm>
        <a:off x="364000" y="1198164"/>
        <a:ext cx="1443551" cy="866130"/>
      </dsp:txXfrm>
    </dsp:sp>
    <dsp:sp modelId="{727C6236-A594-4B06-B2AF-831576F8CF91}">
      <dsp:nvSpPr>
        <dsp:cNvPr id="0" name=""/>
        <dsp:cNvSpPr/>
      </dsp:nvSpPr>
      <dsp:spPr>
        <a:xfrm>
          <a:off x="1085776" y="2062494"/>
          <a:ext cx="1775567" cy="301416"/>
        </a:xfrm>
        <a:custGeom>
          <a:avLst/>
          <a:gdLst/>
          <a:ahLst/>
          <a:cxnLst/>
          <a:rect l="0" t="0" r="0" b="0"/>
          <a:pathLst>
            <a:path>
              <a:moveTo>
                <a:pt x="1775567" y="0"/>
              </a:moveTo>
              <a:lnTo>
                <a:pt x="1775567" y="167808"/>
              </a:lnTo>
              <a:lnTo>
                <a:pt x="0" y="167808"/>
              </a:lnTo>
              <a:lnTo>
                <a:pt x="0" y="301416"/>
              </a:lnTo>
            </a:path>
          </a:pathLst>
        </a:custGeom>
        <a:noFill/>
        <a:ln w="15875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28401" y="2211543"/>
        <a:ext cx="90317" cy="3320"/>
      </dsp:txXfrm>
    </dsp:sp>
    <dsp:sp modelId="{FD7BDCB8-FBC7-4EA2-B476-AB608DA8AB3F}">
      <dsp:nvSpPr>
        <dsp:cNvPr id="0" name=""/>
        <dsp:cNvSpPr/>
      </dsp:nvSpPr>
      <dsp:spPr>
        <a:xfrm>
          <a:off x="2139568" y="1198164"/>
          <a:ext cx="1443551" cy="866130"/>
        </a:xfrm>
        <a:prstGeom prst="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5515009"/>
                <a:satOff val="-7671"/>
                <a:lumOff val="-2942"/>
                <a:alphaOff val="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Реализовано электроэнергии  118295,53 </a:t>
          </a:r>
          <a:r>
            <a:rPr lang="ru-RU" sz="1200" kern="1200" dirty="0" err="1" smtClean="0"/>
            <a:t>тыс</a:t>
          </a:r>
          <a:r>
            <a:rPr lang="ru-RU" sz="1200" kern="1200" dirty="0" smtClean="0"/>
            <a:t> кВт-час</a:t>
          </a:r>
          <a:endParaRPr lang="ru-RU" sz="1200" kern="1200" dirty="0"/>
        </a:p>
      </dsp:txBody>
      <dsp:txXfrm>
        <a:off x="2139568" y="1198164"/>
        <a:ext cx="1443551" cy="866130"/>
      </dsp:txXfrm>
    </dsp:sp>
    <dsp:sp modelId="{60273FAE-3402-487F-8BA6-9AEC69647D7E}">
      <dsp:nvSpPr>
        <dsp:cNvPr id="0" name=""/>
        <dsp:cNvSpPr/>
      </dsp:nvSpPr>
      <dsp:spPr>
        <a:xfrm>
          <a:off x="364000" y="2396311"/>
          <a:ext cx="1443551" cy="866130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7353345"/>
                <a:satOff val="-10228"/>
                <a:lumOff val="-3922"/>
                <a:alphaOff val="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Объем потребления газа 67666, 668 тыс.м3</a:t>
          </a:r>
          <a:endParaRPr lang="ru-RU" sz="1200" kern="1200" dirty="0"/>
        </a:p>
      </dsp:txBody>
      <dsp:txXfrm>
        <a:off x="364000" y="2396311"/>
        <a:ext cx="1443551" cy="866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8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2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1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0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2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1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4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9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7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Data" Target="../diagrams/data2.xml"/><Relationship Id="rId5" Type="http://schemas.openxmlformats.org/officeDocument/2006/relationships/diagramData" Target="../diagrams/data1.xml"/><Relationship Id="rId15" Type="http://schemas.microsoft.com/office/2007/relationships/diagramDrawing" Target="../diagrams/drawing2.xml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diagramDrawing" Target="../diagrams/drawing1.xml"/><Relationship Id="rId14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adm.ugorsk.ru/about/statistics/ekonomika/investitsionnaya-deyatelnost/investitsionnye-predlozheniya/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://adm.ugorsk.ru/departament/%D0%9F%D0%BE%D1%81%D1%82.%20%D0%B0%D0%B4%D0%BC.%20%E2%84%96569%20%D0%BE%D1%82%2027.02.2018.pdf" TargetMode="External"/><Relationship Id="rId12" Type="http://schemas.openxmlformats.org/officeDocument/2006/relationships/hyperlink" Target="http://admsurgut.ru/rubric/21694/Reglamenty-predostavleniya-municipalnyh-uslu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dm.ugorsk.ru/about/gorod/arh/gradstroy/rulesstroy.php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://adm.ugorsk.ru/gosserv/?SECTION_ID=2529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://adm.ugorsk.ru/about/gorod/arh/gradstroy/docsplan.php" TargetMode="External"/><Relationship Id="rId9" Type="http://schemas.openxmlformats.org/officeDocument/2006/relationships/hyperlink" Target="http://admsurgut.ru/article/21819/93579/Karta-gradostroitelnogo-zonirovaniy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f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fif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65.png"/><Relationship Id="rId4" Type="http://schemas.openxmlformats.org/officeDocument/2006/relationships/diagramData" Target="../diagrams/data4.xml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dm.ugorsk.ru/about/statistics/ekonomika/2583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hyperlink" Target="http://adm.ugorsk.ru/about/statistics/ekonomika/2522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dm.ugorsk.ru/about/statistics/ekonomika/3737/" TargetMode="External"/><Relationship Id="rId5" Type="http://schemas.openxmlformats.org/officeDocument/2006/relationships/image" Target="../media/image73.png"/><Relationship Id="rId4" Type="http://schemas.openxmlformats.org/officeDocument/2006/relationships/hyperlink" Target="http://adm.ugorsk.ru/documents/econ/buklet.pdf" TargetMode="External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ezinkinaGV@ugorsk.ru" TargetMode="External"/><Relationship Id="rId2" Type="http://schemas.openxmlformats.org/officeDocument/2006/relationships/hyperlink" Target="mailto:adm@ugorsk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gif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&#1056;&#1077;&#1096;&#1077;&#1085;&#1080;&#1077;%20&#1044;&#1091;&#1084;&#1099;%20&#8470;%2028%20&#1086;&#1090;%2024.04.2018%201.docx" TargetMode="External"/><Relationship Id="rId5" Type="http://schemas.openxmlformats.org/officeDocument/2006/relationships/hyperlink" Target="http://adm.ugorsk.ru/about/statistics/ekonomika/strategiya-razvitiya-goroda-yugorska-2030/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dm.ugorsk.ru/about/statistics/butget/budg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remlin.ru/events/president/news/5986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chart" Target="../charts/chart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29.png"/><Relationship Id="rId4" Type="http://schemas.openxmlformats.org/officeDocument/2006/relationships/image" Target="../media/image4.emf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ugorsk.ru/transport/" TargetMode="External"/><Relationship Id="rId7" Type="http://schemas.openxmlformats.org/officeDocument/2006/relationships/image" Target="../media/image4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l="16814" r="1451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7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7"/>
          <p:cNvSpPr txBox="1">
            <a:spLocks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</a:t>
            </a:r>
            <a:b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>
              <a:spcAft>
                <a:spcPts val="600"/>
              </a:spcAft>
            </a:pP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Югорск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9358" y="70109"/>
            <a:ext cx="500566" cy="6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4956" y="6581001"/>
            <a:ext cx="1514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Югорск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2019 год</a:t>
            </a:r>
          </a:p>
        </p:txBody>
      </p:sp>
    </p:spTree>
    <p:extLst>
      <p:ext uri="{BB962C8B-B14F-4D97-AF65-F5344CB8AC3E}">
        <p14:creationId xmlns:p14="http://schemas.microsoft.com/office/powerpoint/2010/main" val="74377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2" y="26479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270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инвестиции </a:t>
            </a:r>
          </a:p>
        </p:txBody>
      </p:sp>
      <p:pic>
        <p:nvPicPr>
          <p:cNvPr id="3074" name="Picture 2" descr="http://russtroyportal.ru/upload/iblock/99d/99d68dbfa970c59989b073e60f3a5c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928" cy="6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2824"/>
          <a:stretch/>
        </p:blipFill>
        <p:spPr>
          <a:xfrm>
            <a:off x="606454" y="2990838"/>
            <a:ext cx="8425402" cy="36193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9480" y="428000"/>
            <a:ext cx="4339995" cy="198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автономного округа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 лидирующие позиции по объему работ и услуг, выполненных по виду деятельности «строительство», который за 2019 год составил 1 811,6  млн.  рублей, индекс физического объема -  85,35 %.</a:t>
            </a:r>
          </a:p>
          <a:p>
            <a:pPr indent="361950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20,1 тыс. кв. метров жилья, в том числе индивидуальными застройщиками построено 12,6  тыс. кв. метров жилья или 141,5 % к уровню 2018 года. </a:t>
            </a:r>
          </a:p>
          <a:p>
            <a:pPr indent="361950"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площади построенных зданий, доля нежилых составляет около 50 % (250 тыс. кв. метров). В структуре нежилых зданий 85,6 % приходится на здания коммерческого назначения, построенные за счет средств частных инвесторов, 14,4 % - это здания социальной направленности, построенные с привлечением бюджетных средств.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574467793"/>
              </p:ext>
            </p:extLst>
          </p:nvPr>
        </p:nvGraphicFramePr>
        <p:xfrm>
          <a:off x="4082764" y="636433"/>
          <a:ext cx="5669911" cy="6059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31720" y="2574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счет бюджетных средств построены (выкуплены) и введены                   в эксплуатацию</a:t>
            </a:r>
            <a:endParaRPr lang="ru-RU" sz="1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655" y="1773396"/>
            <a:ext cx="280440" cy="2804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655" y="4102377"/>
            <a:ext cx="280440" cy="2804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655" y="5846205"/>
            <a:ext cx="280440" cy="280440"/>
          </a:xfrm>
          <a:prstGeom prst="rect">
            <a:avLst/>
          </a:prstGeom>
        </p:spPr>
      </p:pic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385826790"/>
              </p:ext>
            </p:extLst>
          </p:nvPr>
        </p:nvGraphicFramePr>
        <p:xfrm>
          <a:off x="267331" y="3852828"/>
          <a:ext cx="4631240" cy="2822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89480" y="3470563"/>
            <a:ext cx="22691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Бюджетные средства в отчетном году </a:t>
            </a:r>
          </a:p>
          <a:p>
            <a:pPr algn="just">
              <a:spcAft>
                <a:spcPts val="0"/>
              </a:spcAft>
            </a:pPr>
            <a:r>
              <a:rPr lang="ru-RU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были направлены в следующие </a:t>
            </a:r>
          </a:p>
          <a:p>
            <a:pPr algn="just">
              <a:spcAft>
                <a:spcPts val="0"/>
              </a:spcAft>
            </a:pPr>
            <a:r>
              <a:rPr lang="ru-RU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сферы деятельности: </a:t>
            </a:r>
            <a:endParaRPr lang="ru-RU" sz="9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065" y="2408734"/>
            <a:ext cx="709159" cy="65167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237009" y="2339722"/>
            <a:ext cx="3394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Объем инвестиций в основной капитал за счет всех источников финансирования за 2019 год составил 1 811,6  млн. рублей, в сопоставимых ценах к уровню предыдущего года – 85,35 %. </a:t>
            </a:r>
          </a:p>
          <a:p>
            <a:pPr algn="just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Доля бюджетных средств в общем объеме инвестиций – 11,4 % </a:t>
            </a:r>
            <a:r>
              <a:rPr lang="ru-RU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(206,522 млн. рублей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4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4697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122" name="Picture 2" descr="http://www.bagb.by/netcat_files/1016_377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766" cy="6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6099" y="80997"/>
            <a:ext cx="488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ИНВЕСТИЦИОННОЙ ИНФРАСТРУКТУРЫ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3534" y="1013114"/>
            <a:ext cx="7764088" cy="519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ГЕНЕРАЛЬНЫЙ ПЛАН муниципального образования город Югорск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Градостроительные регламенты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Карта градостроительного зонирования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x-none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</a:t>
            </a:r>
            <a:r>
              <a:rPr lang="ru-RU" sz="1000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еречень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объектов, в отношении которых планируется заключение концессионных соглашений муниципальным образованием городской округ город </a:t>
            </a:r>
            <a:r>
              <a:rPr lang="ru-RU" sz="1000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Югорск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в 2019 году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Реестр земельных участков, которые могут быть предоставлены юридическим лицам в аренду без проведения торгов для размещения объектов  социально-культурного и коммунально-бытового назначения, реализации масштабных инвестиционных проектов в ХМАО-Югре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Прогнозный перечень имущества, находящийся в собственности муниципального образования городской округ город </a:t>
            </a:r>
            <a:r>
              <a:rPr lang="ru-RU" sz="1000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Югорск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, подлежащий приватизации в 2019 году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8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8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Перечень земельных участков для реализации инвестиционных проектов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Перечень муниципального имущества, свободного от прав третьих лиц (за исключением имущественных прав некоммерческих организаций), предназначенного для поддержки социально ориентированных некоммерческих организаций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Перечень муниципального имущества, свободного от прав третьих лиц (за исключением права хозяйственного ведения, права оперативного управления, а также имущественных прав субъектов малого и среднего предпринимательства)</a:t>
            </a: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78" y="1013114"/>
            <a:ext cx="462482" cy="45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1504574"/>
            <a:ext cx="457240" cy="457240"/>
          </a:xfrm>
          <a:prstGeom prst="rect">
            <a:avLst/>
          </a:prstGeom>
        </p:spPr>
      </p:pic>
      <p:pic>
        <p:nvPicPr>
          <p:cNvPr id="9" name="Рисунок 8">
            <a:hlinkClick r:id="rId12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1995035"/>
            <a:ext cx="457240" cy="457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2485496"/>
            <a:ext cx="457240" cy="457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2975957"/>
            <a:ext cx="457240" cy="457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844" y="3611517"/>
            <a:ext cx="457240" cy="457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520" y="4135469"/>
            <a:ext cx="457240" cy="457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520" y="4739611"/>
            <a:ext cx="457240" cy="457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520" y="5338047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23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258" y="897775"/>
            <a:ext cx="3915294" cy="5514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детей, посещающих образовательные учреждения, реализующие программы дошкольного образования, составила  2 751 человек, в том числе 92 воспитанника в частных детских учреждениях.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группах кратковременного пребывания услугу по дошкольному образованию получают 50 детей, в том числе 10 человек у негосударственных поставщиков услуг.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Наряду с муниципальными образовательными организациями услуги дошкольного образования предоставляют 2 индивидуальных предпринимателя, имеющих лицензию на ведение образовательной деятельности, на 82 места.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6 индивидуальных предпринимателей и организаций оказывают услуги по присмотру и уходу, развитию творческих и интеллектуальных способностей, обучению  иностранным языкам, подготовке к школе: охват - около 200 детей в возрасте от 1 года до 7 лет.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в школах города организовано в очной форме (в том числе с углубленным изучением отдельных предметов), заочной форме, с использованием дистанционных технологий, на дому, а также на основе индивидуальных учебных планов.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численность обучающихся в образовательных учреждениях города составила 5 428 человек (102,2%) (в том числе в негосударственном учреждении - 118 человека).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студентов в учреждениях профессионального образования, расположенных                      на территории города, составляет 223 чел., в том числе в учреждениях среднего профессионального образования –200 человек.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8964" y="528895"/>
            <a:ext cx="4572000" cy="8694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программой Ханты-Мансийского автономного округа - Югры «Развитие образования» предусмотрено строительство  3 объектов для создания 2300 мест в общеобразовательных учреждениях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741754"/>
              </p:ext>
            </p:extLst>
          </p:nvPr>
        </p:nvGraphicFramePr>
        <p:xfrm>
          <a:off x="4398964" y="1567671"/>
          <a:ext cx="4745036" cy="4252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518">
                  <a:extLst>
                    <a:ext uri="{9D8B030D-6E8A-4147-A177-3AD203B41FA5}">
                      <a16:colId xmlns="" xmlns:a16="http://schemas.microsoft.com/office/drawing/2014/main" val="2125320716"/>
                    </a:ext>
                  </a:extLst>
                </a:gridCol>
                <a:gridCol w="2372518">
                  <a:extLst>
                    <a:ext uri="{9D8B030D-6E8A-4147-A177-3AD203B41FA5}">
                      <a16:colId xmlns="" xmlns:a16="http://schemas.microsoft.com/office/drawing/2014/main" val="3942808679"/>
                    </a:ext>
                  </a:extLst>
                </a:gridCol>
              </a:tblGrid>
              <a:tr h="55287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Государственная программа Ханты-Мансийского автономного округа - Югры «Развитие образования»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6766485"/>
                  </a:ext>
                </a:extLst>
              </a:tr>
              <a:tr h="11545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Реконструкция и расширение здания Югорского политехнического колледжа на 600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 600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00785964"/>
                  </a:ext>
                </a:extLst>
              </a:tr>
              <a:tr h="84563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Строительство 3 объектов общего образования на 2300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Муниципальное общеобразовательное учреждение на 500 мест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11523349"/>
                  </a:ext>
                </a:extLst>
              </a:tr>
              <a:tr h="1699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школы мощностью  по 900 мест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66703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51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23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295465217"/>
              </p:ext>
            </p:extLst>
          </p:nvPr>
        </p:nvGraphicFramePr>
        <p:xfrm>
          <a:off x="892492" y="684674"/>
          <a:ext cx="7724775" cy="635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02873" y="523251"/>
            <a:ext cx="4572000" cy="3073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образовательных учреждений города Югорска</a:t>
            </a:r>
          </a:p>
        </p:txBody>
      </p:sp>
      <p:pic>
        <p:nvPicPr>
          <p:cNvPr id="2052" name="Picture 4" descr="http://www.delovie.ru/wp-content/uploads/2016/05/obrazovan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60" y="6263536"/>
            <a:ext cx="518858" cy="4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6411" y="6134576"/>
            <a:ext cx="534785" cy="450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116" y="2803029"/>
            <a:ext cx="459970" cy="4599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461" y="2786646"/>
            <a:ext cx="492735" cy="492735"/>
          </a:xfrm>
          <a:prstGeom prst="rect">
            <a:avLst/>
          </a:prstGeom>
        </p:spPr>
      </p:pic>
      <p:pic>
        <p:nvPicPr>
          <p:cNvPr id="2054" name="Picture 6" descr="http://www.sadik137.ru/images/kartinki/doskol-copy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86" y="6134576"/>
            <a:ext cx="610431" cy="4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0636" y="2817868"/>
            <a:ext cx="570689" cy="4615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0122" y="297540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1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49" y="60908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120151" y="60908"/>
            <a:ext cx="1577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3" y="60908"/>
            <a:ext cx="669677" cy="5850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5852" y="635927"/>
            <a:ext cx="844394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медицинские организации реализуют на территории города Югорска территориальную программу государственных гарантий бесплатного оказания гражданам медицинской помощи:</a:t>
            </a: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 «Югорская городская больница» состоит из круглосуточного стационара и амбулаторно-поликлинической службы. Стационар городской больницы оказывает медицинскую помощь жителям города круглосуточно и представлен отделениями для лечения остро заболевших и хронических больных (хирургическое, травматологическое, терапевтическое и другие)</a:t>
            </a:r>
            <a:endParaRPr lang="ru-RU" sz="10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санаторий-профилакторий ООО «Газпром трансгаз Югорск»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Югорский филиал КУ Ханты-Мансийского автономного округа - Югры «Советский психо-неврологический диспансер», </a:t>
            </a: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юридических лиц и 12 индивидуальных предпринимателей, которые оказывают услуги по стоматологии, урологии, неврологии, отоларингологии, акушерству и гинекологии, офтальмологии, физиотерапии, педиатрии, хирургии</a:t>
            </a:r>
            <a:endParaRPr lang="ru-RU" sz="10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рава, внешний, здание, баш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E29B93C1-95FC-4DD7-908A-761FC8048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644" y="2368749"/>
            <a:ext cx="3099329" cy="206493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внешний, передний, зна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C8C3B-A59D-4F47-ABC7-6BA64A6CF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638" y="2368749"/>
            <a:ext cx="3670992" cy="206493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ода, здание, внешний, ре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521D1B3-079B-4DB6-80BD-DA4D93540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645" y="4534882"/>
            <a:ext cx="3199994" cy="213225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ешний, здание, трава, улиц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3D956DF-E372-48FD-BDA5-95CF578A0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523495"/>
            <a:ext cx="2850602" cy="21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6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4" y="18272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729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туризм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2316" y="596592"/>
            <a:ext cx="8465306" cy="47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 направлением развития сферы культуры на ближайшую перспективу является реализация мероприятий в рамках региональных проектов «Культурная среда» и «Цифровая культура» национального проекта культура.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3215" y="2728362"/>
            <a:ext cx="6123256" cy="217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учреждений в сфере культуры представляют 4 муниципальных и 1 ведомственное учреждение: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МАУ «Центр культуры «Югра-презент» (включая Дом культуры «МиГ»)  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ведомственное учреждение Культурно-спортивный комплекс «Норд» ООО «Газпром трансгаз Югорск».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«Музей истории и этнографии» имеет в своем составе музейные площади в центре города с постоянной экспозицией, временными выставками и музейную площадку под открытым небом «</a:t>
            </a:r>
            <a:r>
              <a:rPr lang="ru-RU" sz="10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Суеват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пауль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представляющую собой воссозданный комплекс традиционного мансийского поселка.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 МБУ «Централизованная библиотечная система города Югорска» (далее - МБУ «ЦБС г. Югорска») входят 2 библиотеки: Центральная городская библиотека и Центральная городская детская библиотека.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2249" y="5065475"/>
            <a:ext cx="6385187" cy="166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рамках регионального проекта «Культурная среда» национального проекта «Культура»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планируется создание виртуального концертного зала на базе МАУ «Центр культуры «Югра-презент». В региональном паспорте портфеля проектов данный показатель для города Югорска установлен на 2023 год. Создание виртуального концертного зала позволит создать единое культурно-музыкальное пространство.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.mycdn.me/image?id=817075418259&amp;t=43&amp;plc=WEB&amp;tkn=*h5pMyovdLz5o9o2oREBDT8o5v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" y="18272"/>
            <a:ext cx="758895" cy="7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48334" y="1129248"/>
            <a:ext cx="1939885" cy="1492221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104249" y="1129248"/>
            <a:ext cx="2279974" cy="15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19870" y="296042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снег, внешний, забор,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693622F9-B3D7-4F91-AAE7-53A78861E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330" y="1129248"/>
            <a:ext cx="2279974" cy="1519389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внешний, дом, улиц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0748BE2-910C-46EC-A0DC-89A90722B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942" y="2807590"/>
            <a:ext cx="2212043" cy="14754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орога, здание, внешний, улиц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6B719F7-EA5B-4CCE-BAB0-D265008DC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941" y="4339851"/>
            <a:ext cx="2190865" cy="16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5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4" y="18272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3629900" y="18272"/>
            <a:ext cx="2633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pic>
        <p:nvPicPr>
          <p:cNvPr id="6146" name="Picture 2" descr="http://www.murmantourism.ru/sites/default/files/images/events/festival-logo-larg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4" y="18272"/>
            <a:ext cx="692109" cy="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386" y="416388"/>
            <a:ext cx="56807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городе систематически занимаются физической культурой и спортом  17 тысяч 526 человек или 48 % от среднегодовой численности населения.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в сфере физической культуры и спорта на территории города осуществляют 105 организаций города (2018 год – 90 организаций), в том числе  9 муниципальных учреждений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 марта 2019 году в городе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Югорске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был введен в эксплуатацию новый спортивный комплекс с универсальным игровым залом, который передан в оперативное управление муниципальному бюджетному учреждению спортивная школа олимпийского резерва «Центр Югорского спорта». Единовременно в здании смогут заниматься 390 человек различными видами спорта, в их числе лица с ограниченными возможностями здоровья. Уникальность комплекса заключается в его многофункциональности и универсальности. Комплекс является одним из крупнейших в Уральском федеральном округе, в котором имеется 11 спортивных сооружений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 введением в эксплуатацию нового здания стало возможным: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проведение тренировочного и соревновательного процесса в специализированных, а не приспособленных залах;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стрелковых видов спорта (стрельба из пневматической и мелкокалиберных винтовок, стрельба из лука);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водных видов спорта для различных групп и категорий населения (дети, пенсионеры, мать и дитя) и аквапарка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проведение занятий с людьми с ограниченными возможностями в специально оборудованном бассейне;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бильярдного спорта (на сегодняшний момент занятия осуществляются только в ООО «Газпром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трансгаз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Югорск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»).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 учреждении  по состоянию на 31.12.2019 занимается 1 377 спортсмен (в том числе 201 спортсмен по программам ПФДО, 1 176 в рамках МЗ), подростки и молодежь. Культивируются следующие виды спорта: 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 - футбол, волейбол, бокс, спортивная аэробика, спортивная акробатика, пауэрлифтинг, теннис,  дзюдо,  волейбол, художественная гимнастика, хоккей с шайбой,  баскетбол, скандинавская ходьба, лыжероллеры. 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361448" y="4127615"/>
            <a:ext cx="2688981" cy="17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8530" y="6137315"/>
            <a:ext cx="3821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01.01.2020 в городе имеется 105 сооружений спортивной направленности различных форм собственности (на 01.01.2019 - 90 сооружений), на базе которых развивается 43 вида спорта.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6572" r="3494" b="5188"/>
          <a:stretch/>
        </p:blipFill>
        <p:spPr bwMode="auto">
          <a:xfrm>
            <a:off x="6692686" y="436185"/>
            <a:ext cx="2260121" cy="142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68" y="1966821"/>
            <a:ext cx="2709061" cy="203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347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" y="27955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3478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инженерной инфраструктуры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2938" cy="490451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76076810"/>
              </p:ext>
            </p:extLst>
          </p:nvPr>
        </p:nvGraphicFramePr>
        <p:xfrm>
          <a:off x="5067484" y="1533828"/>
          <a:ext cx="3947120" cy="326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4197" y="614022"/>
            <a:ext cx="44367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 территории муниципального образования город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Югорск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эксплуатируются специализированными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ресурсоснабжающими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предприятиями следующие инженерные коммуникации: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теплоснабжения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- 101.75 км,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2-х трубном исполнении).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водоснабжения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- 17,44 км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- 56,0 км;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365,43 км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174,5  км;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Котельные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муниципальные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2526" y="724159"/>
            <a:ext cx="40482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сферы городского хозяйства                   в целом подтверждают стабильную работу городских систем жизнеобеспечения.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" y="3500198"/>
            <a:ext cx="2126482" cy="145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38" y="3500199"/>
            <a:ext cx="2307688" cy="145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" y="4955665"/>
            <a:ext cx="2107005" cy="151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38" y="4955665"/>
            <a:ext cx="2955614" cy="151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1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5" y="7143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3158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Жилищно-коммунальный комплекс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7666" y="722321"/>
            <a:ext cx="570558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ctr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год, общая площадь жилищного фонда (квартир) города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увеличилась на 1,9 % и на 31.12.2019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составила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1064,4 тыс.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метров. Обеспеченность населения жильем составляет около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28,5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кв. метров на 1 человека или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158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социальной нормы, установленной на территории.</a:t>
            </a:r>
          </a:p>
          <a:p>
            <a:pPr algn="just">
              <a:spcAft>
                <a:spcPts val="0"/>
              </a:spcAft>
              <a:tabLst>
                <a:tab pos="450215" algn="ctr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жилищным фондом осуществляется на конкурсной основе управляющими организациями различных форм собственности.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 управляющих компаний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обслуживает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848,790 тыс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кв. метров. Общая площадь жилищного фонда, находящегося в управлении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37 товариществ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собственников жилья, -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355,449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кв. метров.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Снесено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34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 и строений общей площадью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10,092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кв.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метров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4503" y="3289677"/>
            <a:ext cx="53283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Реестр жилищного фонда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аварийных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непригодных для жилья строений  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состоянию на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31.12.2019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включал 697 строений общей площадью 119,8 тыс. кв. метров, 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том числе: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792255"/>
              </p:ext>
            </p:extLst>
          </p:nvPr>
        </p:nvGraphicFramePr>
        <p:xfrm>
          <a:off x="3920715" y="4626733"/>
          <a:ext cx="4904108" cy="1204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8561">
                  <a:extLst>
                    <a:ext uri="{9D8B030D-6E8A-4147-A177-3AD203B41FA5}">
                      <a16:colId xmlns="" xmlns:a16="http://schemas.microsoft.com/office/drawing/2014/main" val="2099488181"/>
                    </a:ext>
                  </a:extLst>
                </a:gridCol>
                <a:gridCol w="3565547">
                  <a:extLst>
                    <a:ext uri="{9D8B030D-6E8A-4147-A177-3AD203B41FA5}">
                      <a16:colId xmlns="" xmlns:a16="http://schemas.microsoft.com/office/drawing/2014/main" val="3376716841"/>
                    </a:ext>
                  </a:extLst>
                </a:gridCol>
              </a:tblGrid>
              <a:tr h="720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жилищный фонд, признанный аварийным, общей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площадью 1,687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кв.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333387618"/>
                  </a:ext>
                </a:extLst>
              </a:tr>
              <a:tr h="4839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непригодный для проживания, общей площадью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43,402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2712611601"/>
                  </a:ext>
                </a:extLst>
              </a:tr>
            </a:tbl>
          </a:graphicData>
        </a:graphic>
      </p:graphicFrame>
      <p:pic>
        <p:nvPicPr>
          <p:cNvPr id="7170" name="Picture 2" descr="http://om1.unistoreserve.ru/57b0caabf7c0795d359ed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4800" y="-140667"/>
            <a:ext cx="896888" cy="8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875" y="233392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37" y="722321"/>
            <a:ext cx="2346385" cy="176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6" y="3289677"/>
            <a:ext cx="2455000" cy="167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6" y="4994467"/>
            <a:ext cx="2455000" cy="1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1"/>
          <p:cNvSpPr txBox="1"/>
          <p:nvPr/>
        </p:nvSpPr>
        <p:spPr>
          <a:xfrm>
            <a:off x="847666" y="4650808"/>
            <a:ext cx="1559104" cy="246221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600" i="1" spc="10" dirty="0" smtClean="0">
                <a:solidFill>
                  <a:srgbClr val="FFFFFF"/>
                </a:solidFill>
                <a:latin typeface="Gill Sans MT"/>
                <a:cs typeface="Gill Sans MT"/>
              </a:rPr>
              <a:t>НАЧАЛО 2019</a:t>
            </a:r>
            <a:endParaRPr sz="1600" i="1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47666" y="6421997"/>
            <a:ext cx="1559104" cy="246221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600" i="1" spc="10" dirty="0" smtClean="0">
                <a:solidFill>
                  <a:srgbClr val="FFFFFF"/>
                </a:solidFill>
                <a:latin typeface="Gill Sans MT"/>
                <a:cs typeface="Gill Sans MT"/>
              </a:rPr>
              <a:t>КОНЕЦ 2019</a:t>
            </a:r>
            <a:endParaRPr sz="1600" i="1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60602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" y="27955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917077" y="27955"/>
            <a:ext cx="1368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бизнес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581" y="341023"/>
            <a:ext cx="8265252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Одним из условий устойчивого социально-экономического развития является                                     </a:t>
            </a: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благоприятных условий для осуществления предпринимательской деятельности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На территории города осуществляют свою деятельность около 361 малых предприятий                            и 919 индивидуальных предпринимателей.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занятых в малом бизнесе около 21,2 % от общей численности занятых на территории города.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 малого бизнеса за отчетный год составил 3,8 млн. рублей, в сопоставимых ценах к уровню предыдущего года – 62,3 %.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налогов, поступающих от субъектов малого предпринимательства, в налоговых поступлениях бюджета города составила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105,1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рублей (109,5  % к уровню 2018 года).</a:t>
            </a:r>
          </a:p>
          <a:p>
            <a:pPr indent="35877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муниципального образования созданы позитивные условия для предпринимательской активности, заложены основы финансовой, информационной, консультационной, образовательной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 элементов системы поддержки малого и среднего предпринимательства, активно функционирует инфраструктура поддержки предпринимательства.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целях формирования благоприятного общественного мнения о предпринимательском сообществе администрацией города Югорска изготовлен короткометражный фильм на тему «Развитие и поддержка предпринимательства в городе Югорске» для дальнейшей трансляции на Югорском телевидении. Все видеоролики за последние 6 лет размещены на официальном сайте органом местного самоуправления города Югорска. (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http://adm.ugorsk.ru/about/statistics/ekonomika/2583/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текущем году общий объем финансирования составил 5,3 млн. рублей, в том числе за счет средств городского бюджета - 0,7 млн. рублей, окружного бюджета - 4,6 млн. рублей. За отчетный период выплачены субсидии 51 субъекту малого и среднего предпринимательства на общую сумму 5,3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11787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838961" y="70109"/>
            <a:ext cx="6141666" cy="653631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Югорск — один из самых молодых, красивых, благоустроенных, современных, динамично развивающихся городов Ханты - Мансийского автономного округа — Югры. Он расположен в западной части округа и находится на перекрестке транспортных магистралей с юга на север и с запада на восток. Через город проходит маршрут Томск – Нижневартовск – Серов – Пермь, который является важным элементом формирующей транспортной сети Российской Федерации. Югорск имеет удобную транспортную схему: прямое воздушное, железнодорожное, автомобильное сообщение с крупными городами страны.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Выгодное территориальное расположение, красивейшая природа, благоприятные инвестиционные условия помогают Югорску сохранять статус чрезвычайно привлекательного для инвесторов города. Этому способствуют и сложившаяся устойчивая политическая и социально-экономическая стабильность, активная работа администрации города по созданию наиболее благоприятного инвестиционного климата.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Градообразующим предприятием города является общество с ограниченной ответственностью «Газпром трансгаз Югорск», обладающее одной из самых мощных газотранспортных систем в Российской Федерации.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городе активно строится жилье, объекты социального назначения, дороги, осваиваются новые пригородные территории, успешно развивается сфера торговли и услуг. Югорск – столица окружного фестиваля самодеятельных театральных коллективов «Театральная весна», регионального фестиваля-конкурса самодеятельных творческих коллективов и исполнителей «Северное сияние». На территории города проходят региональные этапы фестивалей «</a:t>
            </a:r>
            <a:r>
              <a:rPr lang="ru-RU" sz="11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Димитриевская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суббота», «Пасха красная». Визитной карточкой Югорска является карнавал, который проходит ежегодно в День города.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Значительный инвестиционный потенциал города сосредоточен в создании и развитии промышленных производств, сельского хозяйства, предприятий в сфере туризма и отдыха, а также жилищно-коммунальном комплексе.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Одним из предлагаемых к участию в реализации является проект по созданию музейно-туристического комплекса «Ворота в Югру», который станет историко-культурным брендом всего автономного округа и частью межрегионального туристического кластера.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Администрация города Югорска гарантирует потенциальным инвесторам создание оптимальных условий для успешного ведения бизнеса: оперативное решение вопросов, открытый диалог.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Мы заинтересованы в появлении новых бизнес-проектов, которые позволят городу продолжить свое развитие, обеспечив создание новых рабочих мест, пополнение бюджета за счет налоговых отчислений.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Приглашаем вас к долгосрочному и взаимовыгодному сотрудничеству. Убеждены, что Югорск откроет новые горизонты для вашего бизнеса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862" y="1586322"/>
            <a:ext cx="2765099" cy="1842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862" y="3906011"/>
            <a:ext cx="2742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 уважением,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Глава города Югорска 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Викторович Бородкин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7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B9F6A2C6-02E9-4798-B220-431E0614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9358" y="70109"/>
            <a:ext cx="500566" cy="6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6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80996"/>
            <a:ext cx="8055103" cy="7318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8" y="131797"/>
            <a:ext cx="758523" cy="78260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72794" y="131797"/>
            <a:ext cx="7248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механизмах поддержки инвесторов,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поддержка инвестиционной деятельности в городе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://school70-gomel.by/wp-content/uploads/2015/09/%D0%9E%D0%B4%D0%BD%D0%BE-%D0%BE%D0%BA%D0%BD%D0%BE-2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66" y="2123622"/>
            <a:ext cx="1963737" cy="57659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hlinkClick r:id="rId6"/>
          </p:cNvPr>
          <p:cNvSpPr/>
          <p:nvPr/>
        </p:nvSpPr>
        <p:spPr>
          <a:xfrm>
            <a:off x="5841565" y="2227252"/>
            <a:ext cx="276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ПРЕФЕРЕНЦИИ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ЛЬГОТЫ</a:t>
            </a:r>
          </a:p>
        </p:txBody>
      </p:sp>
      <p:pic>
        <p:nvPicPr>
          <p:cNvPr id="14" name="Рисунок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565" y="4392489"/>
            <a:ext cx="3276687" cy="82613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>
            <a:hlinkClick r:id="rId7"/>
          </p:cNvPr>
          <p:cNvSpPr/>
          <p:nvPr/>
        </p:nvSpPr>
        <p:spPr>
          <a:xfrm>
            <a:off x="2618509" y="4528879"/>
            <a:ext cx="41148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Актуальные деловые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7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и инвестиционные новости города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6796" y="2087725"/>
            <a:ext cx="744769" cy="64847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24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2" y="26479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4162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основы инвестиционной деятельности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08859" cy="681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945" y="307777"/>
            <a:ext cx="878968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Градостроительный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Земельный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Налоговый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Бюджетный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25.02.1999 № 39-ФЗ «Об инвестиционной деятельности в Российской Федерации, осуществляемой в форме капитальных вложений».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09.07.1999 № 160-ФЗ «Об иностранных инвестициях в Российской Федерации».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21.07.2005 № 115-ФЗ «О концессионных соглашениях».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Федеральный закон от 13.07.2015  № 224-ФЗ «О государственно-частном партнерстве, муниципально-частном партнерстве                                                 в Российской Федерации и внесении изменений в отдельные законодательные акты Российской Федерации».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21.12.2004 № 82-оз «О налоговых льготах в Ханты-Мансийском автономном округе – Югре».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12.10.2007 № 130-оз «О порядке предоставления государственных гарантий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29.11.2010 № 190-оз «О налоге на имущество организаций».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30.09.2011 № 87-оз «О ставках налога на прибыль организаций, подлежащего зачислению в бюджет Ханты-Мансийского автономного округа – Югры».  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Закон ХМАО - Югры от 31.03.2012 № 33-оз «О государственной поддержке инвестиционной деятельности в Ханты-Мансийском автономном округе – Югре».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Постановление Правительства ХМАО - Югры от 20.12.2007 № 326-п «О Порядке формирования Реестра инвестиционных проектов Ханты-Мансийского автономного округа - Югры в целях применения налогоплательщиками льготы по налогу на имущество организаций».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ХМАО - Югры от 25.03.2009 № 58-п «О реализации Закона Ханты-Мансийского автономного округа - Югры «О порядке предоставления государственных гарантий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Постановление Правительства ХМАО - Югры от 09.11.2012 № 438-п «О Порядке формирования Реестра приоритетных инвестиционных проектов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Постановление Правительства ХМАО - Югры от 14.08.2015 № 270-п «О Порядке предоставления земельных участков, находящихся в государственной или муниципальной собственности, юридическим лицам в аренду без проведения торгов для размещения объектов социально-культурного и коммунально-бытового назначения, реализации масштабных инвестиционных проектов в Ханты-Мансийском автономном округе – Югре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Решение Думы города Югорска от 30.</a:t>
            </a:r>
            <a:r>
              <a:rPr lang="en-US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.2011 № 87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порядке предоставления муниципальных гарантий города </a:t>
            </a:r>
            <a:r>
              <a:rPr lang="ru-RU" sz="11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Югорска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</a:t>
            </a:r>
            <a:r>
              <a:rPr lang="ru-RU" sz="11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Югорска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07.04.2014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1353 «О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Координационном совете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вопросам 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инвестиционной деятельности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городе </a:t>
            </a:r>
            <a:r>
              <a:rPr lang="ru-RU" sz="11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Югорске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Югорска от 31.07.2018 № 2145 « О регламентах сопровождения инвестиционных проектов на территории города Югорска»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Югорска от 30.08.2017 № 2056 «О порядке принятия решений о заключении концессионных соглашений и межведомственном взаимодействии органов и структурных подразделений администрации города Югорска и порядке формирования перечня объектов, в отношении которых планируется заключение концессионных соглашений»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Югорска от 26.09.2018 № 2668 «Об утверждении Порядка заключения инвестиционных договоров в отношении объектов местного значения на территории города Югорска»</a:t>
            </a:r>
            <a:endParaRPr lang="ru-RU" sz="11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3331" y="416650"/>
            <a:ext cx="7955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1520" y="769297"/>
            <a:ext cx="8183880" cy="4103559"/>
          </a:xfrm>
          <a:prstGeom prst="rect">
            <a:avLst/>
          </a:prstGeom>
          <a:ln>
            <a:noFill/>
            <a:prstDash val="sysDash"/>
          </a:ln>
          <a:effectLst>
            <a:glow rad="139700">
              <a:schemeClr val="accent6">
                <a:lumMod val="60000"/>
                <a:lumOff val="40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 города Югорска Бородкин Андрей Викторович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628260, Тюменская область, Ханты-Мансийский автономный округ, г. Югорск, ул. 40 лет Победы, 11.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adm@ugorsk.ru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(34675) 50-001, факс (34675) 50-003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города Югорска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628260, Тюменская область, Ханты-Мансийский автономный округ, г. Югорск, ул. 40 лет Победы,11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adm@ugorsk.ru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(34675) 5-00-00, факс (34675) 5-00-03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экономики и проектного управления администрации города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628260, Тюменская область, Ханты-Мансийский автономный округ, г. Югорск, ул. 40 лет Победы,11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RezinkinaGV@ugorsk.ru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(34675) 5-00-41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4" y="2146940"/>
            <a:ext cx="226349" cy="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4" y="3361267"/>
            <a:ext cx="269211" cy="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2" y="4557808"/>
            <a:ext cx="265141" cy="26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6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7" y="0"/>
            <a:ext cx="8299834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3408218" y="-383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699672" y="2616368"/>
            <a:ext cx="1392701" cy="9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641" y="1561547"/>
            <a:ext cx="3607723" cy="5283498"/>
          </a:xfrm>
          <a:prstGeom prst="rect">
            <a:avLst/>
          </a:prstGeom>
          <a:ln>
            <a:noFill/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Югорск - город окружного подчинения Ханты-Мансийского автономного округа – Югры. Город является столицей «Газпром трансгаз Югорск» - предприятия по транспортировке газа, являющегося крупнейшим в мире.</a:t>
            </a:r>
          </a:p>
          <a:p>
            <a:pPr algn="just">
              <a:spcAft>
                <a:spcPts val="750"/>
              </a:spcAft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и города Санкт-Петербург, Хельсинки, Осло, Югорск расположен на шестидесятой северной широте. Но в отличие от Европы климат здесь резко континентальный. Зима длится около 7 месяцев, среднемесячная температура января - 22°С, июля +17°С. Морозы зимой порой достигают -50°С. Город стоит на правом берегу великой сибирской реки Оби, в среднем ее течении.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города Югорска началась со строительства небольшого поселка Комсомольский при железной дороге Ивдель-Обь в 1962 году. Основной деятельностью Комсомольского считались геолого-разведочные работы и лесозаготовка. В 1992 году поселок был переименован в Югорск и ему был присвоен статус города. Город окружного подчинения. Закон об этом принят Думой ХМАО 16 декабря 1996 года и подписан Губернатором округа 23 декабря 1996 года.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Экономика города Югорска тесно связана с транспортировкой газа и лесозаготовками. Градообразующим предприятием по праву считается ООО «Газпром трансгаз Югорск», которое является крупнейшим транспортером газа в России.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Сфера образования города Югорска представлена одним ВУЗом, 6-ю общеобразовательными школами, политехническим колледжем, школой искусств и детской художественной школой. Расширяется сеть специализированных классов - это  спортивные и 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газпром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классы, что обеспечивает право выбора доступных качественных образовательных услуг. К организациям культурной сферы можно отнести 2 центра досуга, музей, библиотеку. В городе достаточно развита сеть торговых организаций, успешно функционируют филиалы крупнейших российских банков.</a:t>
            </a:r>
          </a:p>
          <a:p>
            <a:pPr algn="just">
              <a:spcAft>
                <a:spcPts val="750"/>
              </a:spcAft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2824" y="1561546"/>
            <a:ext cx="3443556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города Югорска входит один населенный пункт - город Югорск, состоящий из двух отдельных жилых образований: Югорска и района Югорск-2.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национальному составу город Югорск многонационален. Преобладающие национальности - русские, украинцы, татары. Проживает 196 человек – жителей коренных национальностей: ханты, манси и ненцы.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города в настоящее время – более 37 тысяч человек. Демографическая ситуация в городе характеризуется стабильным естественным приростом населения, в 2019 году он составил 189 человек.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годом растет и хорошеет город. В год 39-летия с благословения Патриарха Московского и  Всея Руси Алексия II здесь начал действовать крупнейший в регионе Храм Преподобного Сергия Радонежского. Своеобразным скульптурным решением и высокой идеей духовного возрождения перекликается с храмом монумент-часовня, расположенный в центре городской площади.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инвестиции осуществляются в строительство жилья и социальных объектов. За последние десять лет введено в эксплуатацию 2,4 млн. кв. метров жилья. Развитие инвестиционной деятельности осуществляется за счет собственных средств хозяйствующих субъектов, а также бюджетных средств.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города составляет 7.8 млн. кв. метров, средняя обеспеченность населения жильем – 22 кв. м на человека.</a:t>
            </a: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977" y="269464"/>
            <a:ext cx="69136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Югорск – российский город, который находится в Ханты–Мансийском автономном округе.</a:t>
            </a:r>
          </a:p>
          <a:p>
            <a:pPr algn="just"/>
            <a:r>
              <a:rPr lang="ru-RU" sz="13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сравнительно молодой город, который берет свое начало из небольшого рабочего поселка по лесозаготовкам, появившегося тут в 1962 году. Как известно, в 60-х годах как раз проходило освоение Югорских земель, что дало сильный толчок к развитию здешнего поселения.</a:t>
            </a:r>
            <a:endParaRPr lang="ru-RU" sz="13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685072" y="1560892"/>
            <a:ext cx="1393951" cy="10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99672" y="356385"/>
            <a:ext cx="1379351" cy="98623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1C72F019-C4A9-4B0D-86C8-1769D89E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9358" y="70109"/>
            <a:ext cx="500566" cy="6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30" y="3544368"/>
            <a:ext cx="1380983" cy="95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66" y="4499973"/>
            <a:ext cx="1393477" cy="10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66" y="5547661"/>
            <a:ext cx="1380207" cy="105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75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2050" name="Picture 2" descr="http://coolinfoo.ru/wp-content/uploads/2015/02/images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28035" cy="4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223" y="556467"/>
            <a:ext cx="33772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положение, климат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Город Югорск расположен в западной части Ханты-Мансийского автономного округа Тюменской области, в бассейне рек Ух 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притоков р.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Географические координаты: широта: 61°19', долгота 63°21’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города Югорска приравнен к климатическим условиям районов Крайнего Севера. Зимы здесь суровые и продолжительные, средняя температура воздуха в январе составляет -16-17°С. Лето, напротив – теплое, но короткое. В среднем воздух прогревается до 17-18°С.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690" y="4079468"/>
            <a:ext cx="3368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Геология, рельеф и почвы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городского округа целиком лежит в подзоне средней тайги. Отличительная черта почв и почвенного покрова региона – повышенный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гидроморфизм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чрезвычайно сильная заболоченность. Болота занимают 19% площади городского округа.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округа распространены почвы, отнесенные согласно последней классификации к органо-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криометаморфических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почв (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глееземы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оподзоленные), формирующиеся под мохово-кустарничковыми елово-пихтовыми лесами с примесью кедра и сосны и занимающих наиболее дренированные повышенные поверхности, сложенные преимущественно легкосуглинистыми отложениями.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0222" y="2412629"/>
            <a:ext cx="33772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Гидрография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геоморфологическом отношении рассматриваемая территория представляет собой южные отроги Северо-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Сосьвинской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возвышенности, к югу постепенно переходящие в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Кондинскую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низменность.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геолого-структурном отношении район городского округа относится к северо-западной части Западно-Сибирской эпигерцинской плиты, целиком располагаясь в пределах Верхнее-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Кондинской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впадины, восточный склон которой осложнен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Эсским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валом.</a:t>
            </a:r>
            <a:endParaRPr lang="ru-RU" sz="1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2689" y="829445"/>
            <a:ext cx="2544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ГОРОДА </a:t>
            </a:r>
          </a:p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323,80 га.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71037" y="877804"/>
            <a:ext cx="2898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</a:p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37,7 тыс. человек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46331" y="4375639"/>
            <a:ext cx="2235356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КЛИМАТ континентальный </a:t>
            </a:r>
            <a:endParaRPr lang="ru-RU" sz="12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38218" y="4741188"/>
            <a:ext cx="2792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</a:t>
            </a:r>
          </a:p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171,9 км. автомобильных дорог</a:t>
            </a:r>
          </a:p>
        </p:txBody>
      </p:sp>
      <p:pic>
        <p:nvPicPr>
          <p:cNvPr id="2061" name="Picture 13" descr="http://rublikis.ru/wp-content/uploads/2016/07/%D0%B2%D0%B2%D0%B2%D0%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73" y="911525"/>
            <a:ext cx="362542" cy="3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data.cyclowiki.org/images/6/61/AVIA_BUTTON_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41" y="5194252"/>
            <a:ext cx="410733" cy="4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www.vana.llu.lv/getfile.php?id=696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52" y="5643774"/>
            <a:ext cx="418360" cy="4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http://is3.mzstatic.com/image/thumb/Purple7/v4/cb/ac/b0/cbacb079-a0a4-4ed9-9e23-60104473c91b/source/1024x1024s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81" y="4777474"/>
            <a:ext cx="389091" cy="3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http://tmregister.ru/base/1991/DOC/DOCURUTM/DOC238V1/D23821D1/23821000/0000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06" y="4343065"/>
            <a:ext cx="387831" cy="3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http://icon-icons.com/icons2/90/PNG/256/places_optimization_1633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47" y="829445"/>
            <a:ext cx="426775" cy="4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35" y="54192"/>
            <a:ext cx="8299834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1512822" y="35099"/>
            <a:ext cx="781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Природно-географические условия, состояние окружающей природной среды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679D877-0B6E-430D-889F-D6FC69467EA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77" y="1660030"/>
            <a:ext cx="4762500" cy="26765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57032F7-AF65-4058-8DAD-7601F59AC6BE}"/>
              </a:ext>
            </a:extLst>
          </p:cNvPr>
          <p:cNvSpPr/>
          <p:nvPr/>
        </p:nvSpPr>
        <p:spPr>
          <a:xfrm>
            <a:off x="3877121" y="5248987"/>
            <a:ext cx="3624346" cy="78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Расстояние до столицы ХМАО - Югры, г. Ханты-Мансийска, – 420 км. До областного центра,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г.Тюмень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расстояние воздушным путем составляет 530 км, по железной дороге через Екатеринбург – 980 км.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08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3074" name="Picture 2" descr="http://r37.tmbreg.ru/assets/images/HACEILEHUE/%D0%B4%D0%B5%D0%BC%D0%BE%D0%B3%D1%80%D0%B0%D1%84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" y="27449"/>
            <a:ext cx="489300" cy="4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eople.sevstar.net/images/News/nasele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7" y="525798"/>
            <a:ext cx="8324768" cy="478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53" y="2918771"/>
            <a:ext cx="2076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прирост  постоянного населения – </a:t>
            </a:r>
          </a:p>
          <a:p>
            <a:r>
              <a:rPr lang="ru-RU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289 человек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2599" y="1122718"/>
            <a:ext cx="2572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прирост 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189 человек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0843" y="4486888"/>
            <a:ext cx="362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рождаемости в 1,7 раз </a:t>
            </a:r>
          </a:p>
          <a:p>
            <a:pPr algn="ctr"/>
            <a:r>
              <a:rPr lang="ru-RU" sz="1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превышает уровень смертности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98592" y="801450"/>
            <a:ext cx="2189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Миграционный прирост – 100 человек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2703" y="967597"/>
            <a:ext cx="2967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– 37,7 тыс. человек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8469" y="5179386"/>
            <a:ext cx="854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Югорске сохранена положительная динамика развития: увеличение численности населения, сохранение уровня рождаемости, чему способствует проведение активной демографической политики, развитие системы здравоохранения, ориентация ценностей на семьи с детьми.</a:t>
            </a:r>
            <a:endParaRPr lang="ru-RU" sz="1200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8" y="75233"/>
            <a:ext cx="8324768" cy="2694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2785" y="27449"/>
            <a:ext cx="2449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</a:p>
        </p:txBody>
      </p:sp>
    </p:spTree>
    <p:extLst>
      <p:ext uri="{BB962C8B-B14F-4D97-AF65-F5344CB8AC3E}">
        <p14:creationId xmlns:p14="http://schemas.microsoft.com/office/powerpoint/2010/main" val="325037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sp>
        <p:nvSpPr>
          <p:cNvPr id="22" name="AutoShape 76"/>
          <p:cNvSpPr>
            <a:spLocks noChangeArrowheads="1"/>
          </p:cNvSpPr>
          <p:nvPr/>
        </p:nvSpPr>
        <p:spPr bwMode="auto">
          <a:xfrm>
            <a:off x="698270" y="489555"/>
            <a:ext cx="4536504" cy="628609"/>
          </a:xfrm>
          <a:prstGeom prst="roundRect">
            <a:avLst>
              <a:gd name="adj" fmla="val 12329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80138" tIns="40069" rIns="80138" bIns="40069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показателю Рейтинга «Уровень развития инвестиционной деятельности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несырьевых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секторах экономики»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 4 место.</a:t>
            </a:r>
          </a:p>
        </p:txBody>
      </p:sp>
      <p:pic>
        <p:nvPicPr>
          <p:cNvPr id="4098" name="Picture 2" descr="https://financiallyfitprofessional.com/wp-content/uploads/2014/07/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" y="44685"/>
            <a:ext cx="557915" cy="5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183" y="1395243"/>
            <a:ext cx="8113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 – экономического развития муниципального образования городской округ город Югорск за 2019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30317"/>
              </p:ext>
            </p:extLst>
          </p:nvPr>
        </p:nvGraphicFramePr>
        <p:xfrm>
          <a:off x="739302" y="2072273"/>
          <a:ext cx="7816301" cy="4118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9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68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4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уровню 2018 года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промышленного производства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78,9 %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в сопоставимых ценах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97,8 %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6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выполненных работ и услуг по виду деятельности «строительство»                            в сопоставимых ценах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894 %</a:t>
                      </a: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жилых домой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141,5 %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электрической энергией, газом и паром; кондиционирование воздуха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сельскохозяйственной продукции (без учета населения)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119,4</a:t>
                      </a: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налоговых доходов в бюджетную систему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(на конец года)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Среднемесячный душевой доход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трудовая пенсия по старости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Реальные доходы населения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99,8%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Реальная заработная плата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102,8</a:t>
                      </a: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Реальная трудовая пенсия по старости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63202" y="1461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70" y="44685"/>
            <a:ext cx="8133852" cy="3332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3" y="0"/>
            <a:ext cx="7730399" cy="3779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Прямоугольник 6">
            <a:hlinkClick r:id="rId5"/>
          </p:cNvPr>
          <p:cNvSpPr/>
          <p:nvPr/>
        </p:nvSpPr>
        <p:spPr>
          <a:xfrm>
            <a:off x="7208261" y="519514"/>
            <a:ext cx="2188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«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Стратегия экономического развития»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scicommunity.ru/images/common/foto_knopka_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621964"/>
            <a:ext cx="253279" cy="25627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9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04" y="-31687"/>
            <a:ext cx="9144032" cy="357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Бюджет и финансы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04" y="427297"/>
            <a:ext cx="901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Narrow" panose="020B060602020203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	</a:t>
            </a:r>
            <a:r>
              <a:rPr lang="ru-RU" sz="1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Обеспечение сбалансированности и устойчивости бюджета города является одним из условий достижения стратегических целей социально-экономического развития города Югорска. Город традиционно придерживается взвешенной финансовой политики, использует консервативный подход к управлению долгом, осуществляет строгий контроль за балансом доходов и расходов.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156" y="14274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город Югорск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2019 – 2022 годы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77348" y="2179390"/>
            <a:ext cx="2798608" cy="3504172"/>
            <a:chOff x="177348" y="2370739"/>
            <a:chExt cx="1736694" cy="3504172"/>
          </a:xfrm>
        </p:grpSpPr>
        <p:sp>
          <p:nvSpPr>
            <p:cNvPr id="51" name="Загнутый угол 50"/>
            <p:cNvSpPr/>
            <p:nvPr/>
          </p:nvSpPr>
          <p:spPr bwMode="auto">
            <a:xfrm>
              <a:off x="177348" y="2370739"/>
              <a:ext cx="1725801" cy="278988"/>
            </a:xfrm>
            <a:prstGeom prst="foldedCorner">
              <a:avLst>
                <a:gd name="adj" fmla="val 50000"/>
              </a:avLst>
            </a:prstGeom>
            <a:solidFill>
              <a:srgbClr val="92D050"/>
            </a:solidFill>
            <a:ln w="9525" cap="flat" cmpd="sng" algn="ctr">
              <a:solidFill>
                <a:srgbClr val="C00000"/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72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Доходы -  всего</a:t>
              </a:r>
            </a:p>
          </p:txBody>
        </p:sp>
        <p:sp>
          <p:nvSpPr>
            <p:cNvPr id="19" name="AutoShape 76"/>
            <p:cNvSpPr>
              <a:spLocks noChangeArrowheads="1"/>
            </p:cNvSpPr>
            <p:nvPr/>
          </p:nvSpPr>
          <p:spPr bwMode="auto">
            <a:xfrm>
              <a:off x="179511" y="2840157"/>
              <a:ext cx="1732366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1.1. Налоговые и неналоговые доходы, из них:</a:t>
              </a:r>
            </a:p>
          </p:txBody>
        </p:sp>
        <p:sp>
          <p:nvSpPr>
            <p:cNvPr id="20" name="AutoShape 76"/>
            <p:cNvSpPr>
              <a:spLocks noChangeArrowheads="1"/>
            </p:cNvSpPr>
            <p:nvPr/>
          </p:nvSpPr>
          <p:spPr bwMode="auto">
            <a:xfrm>
              <a:off x="179511" y="3185746"/>
              <a:ext cx="1732367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i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налог на доходы физических лиц</a:t>
              </a:r>
              <a:endPara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76"/>
            <p:cNvSpPr>
              <a:spLocks noChangeArrowheads="1"/>
            </p:cNvSpPr>
            <p:nvPr/>
          </p:nvSpPr>
          <p:spPr bwMode="auto">
            <a:xfrm>
              <a:off x="177348" y="3814170"/>
              <a:ext cx="1734530" cy="342961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доходы от имущества, находящегося в муниципальной собственности</a:t>
              </a:r>
            </a:p>
          </p:txBody>
        </p:sp>
        <p:sp>
          <p:nvSpPr>
            <p:cNvPr id="22" name="AutoShape 76"/>
            <p:cNvSpPr>
              <a:spLocks noChangeArrowheads="1"/>
            </p:cNvSpPr>
            <p:nvPr/>
          </p:nvSpPr>
          <p:spPr bwMode="auto">
            <a:xfrm>
              <a:off x="196972" y="5303825"/>
              <a:ext cx="1717070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kumimoji="0" lang="ru-RU" sz="8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том числе: бюджетные инвестиции, из них:</a:t>
              </a:r>
            </a:p>
          </p:txBody>
        </p:sp>
        <p:sp>
          <p:nvSpPr>
            <p:cNvPr id="23" name="AutoShape 76"/>
            <p:cNvSpPr>
              <a:spLocks noChangeArrowheads="1"/>
            </p:cNvSpPr>
            <p:nvPr/>
          </p:nvSpPr>
          <p:spPr bwMode="auto">
            <a:xfrm>
              <a:off x="196973" y="5661014"/>
              <a:ext cx="1714906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8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счет средств местного бюджета</a:t>
              </a:r>
            </a:p>
          </p:txBody>
        </p:sp>
        <p:sp>
          <p:nvSpPr>
            <p:cNvPr id="26" name="Загнутый угол 25"/>
            <p:cNvSpPr/>
            <p:nvPr/>
          </p:nvSpPr>
          <p:spPr bwMode="auto">
            <a:xfrm>
              <a:off x="203537" y="4873406"/>
              <a:ext cx="1708340" cy="292785"/>
            </a:xfrm>
            <a:prstGeom prst="foldedCorner">
              <a:avLst>
                <a:gd name="adj" fmla="val 50000"/>
              </a:avLst>
            </a:prstGeom>
            <a:solidFill>
              <a:srgbClr val="92D050"/>
            </a:solidFill>
            <a:ln w="9525" cap="flat" cmpd="sng" algn="ctr">
              <a:solidFill>
                <a:srgbClr val="C00000"/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72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Расходы бюджета - всего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AutoShape 76"/>
          <p:cNvSpPr>
            <a:spLocks noChangeArrowheads="1"/>
          </p:cNvSpPr>
          <p:nvPr/>
        </p:nvSpPr>
        <p:spPr bwMode="auto">
          <a:xfrm>
            <a:off x="179512" y="3294629"/>
            <a:ext cx="278237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налог на совокупный доход</a:t>
            </a:r>
          </a:p>
        </p:txBody>
      </p:sp>
      <p:sp>
        <p:nvSpPr>
          <p:cNvPr id="57" name="AutoShape 76"/>
          <p:cNvSpPr>
            <a:spLocks noChangeArrowheads="1"/>
          </p:cNvSpPr>
          <p:nvPr/>
        </p:nvSpPr>
        <p:spPr bwMode="auto">
          <a:xfrm>
            <a:off x="181676" y="4162184"/>
            <a:ext cx="2780212" cy="342961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Безвозмездные поступления от других бюджетов бюджетной системы</a:t>
            </a:r>
          </a:p>
        </p:txBody>
      </p:sp>
      <p:sp>
        <p:nvSpPr>
          <p:cNvPr id="58" name="AutoShape 76"/>
          <p:cNvSpPr>
            <a:spLocks noChangeArrowheads="1"/>
          </p:cNvSpPr>
          <p:nvPr/>
        </p:nvSpPr>
        <p:spPr bwMode="auto">
          <a:xfrm>
            <a:off x="190405" y="5839177"/>
            <a:ext cx="2782063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межбюджетных трансфертов</a:t>
            </a:r>
          </a:p>
        </p:txBody>
      </p:sp>
      <p:sp>
        <p:nvSpPr>
          <p:cNvPr id="59" name="Загнутый угол 58"/>
          <p:cNvSpPr/>
          <p:nvPr/>
        </p:nvSpPr>
        <p:spPr bwMode="auto">
          <a:xfrm>
            <a:off x="196972" y="6160665"/>
            <a:ext cx="2764916" cy="391171"/>
          </a:xfrm>
          <a:prstGeom prst="foldedCorner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C00000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6000" tIns="72000" rIns="36000" bIns="36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 исполнения бюджета: профицит (+), дефицит (-)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AutoShape 76"/>
          <p:cNvSpPr>
            <a:spLocks noChangeArrowheads="1"/>
          </p:cNvSpPr>
          <p:nvPr/>
        </p:nvSpPr>
        <p:spPr bwMode="auto">
          <a:xfrm>
            <a:off x="3503357" y="2648590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1 455,1</a:t>
            </a:r>
            <a:endParaRPr kumimoji="0" lang="ru-RU" sz="8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AutoShape 76"/>
          <p:cNvSpPr>
            <a:spLocks noChangeArrowheads="1"/>
          </p:cNvSpPr>
          <p:nvPr/>
        </p:nvSpPr>
        <p:spPr bwMode="auto">
          <a:xfrm>
            <a:off x="4245644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1436,0</a:t>
            </a:r>
          </a:p>
        </p:txBody>
      </p:sp>
      <p:sp>
        <p:nvSpPr>
          <p:cNvPr id="64" name="AutoShape 76"/>
          <p:cNvSpPr>
            <a:spLocks noChangeArrowheads="1"/>
          </p:cNvSpPr>
          <p:nvPr/>
        </p:nvSpPr>
        <p:spPr bwMode="auto">
          <a:xfrm>
            <a:off x="4930467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1381,6</a:t>
            </a:r>
          </a:p>
        </p:txBody>
      </p:sp>
      <p:sp>
        <p:nvSpPr>
          <p:cNvPr id="65" name="AutoShape 76"/>
          <p:cNvSpPr>
            <a:spLocks noChangeArrowheads="1"/>
          </p:cNvSpPr>
          <p:nvPr/>
        </p:nvSpPr>
        <p:spPr bwMode="auto">
          <a:xfrm>
            <a:off x="5601363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1418,5</a:t>
            </a:r>
          </a:p>
        </p:txBody>
      </p:sp>
      <p:sp>
        <p:nvSpPr>
          <p:cNvPr id="68" name="AutoShape 76"/>
          <p:cNvSpPr>
            <a:spLocks noChangeArrowheads="1"/>
          </p:cNvSpPr>
          <p:nvPr/>
        </p:nvSpPr>
        <p:spPr bwMode="auto">
          <a:xfrm>
            <a:off x="3509406" y="304173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810,7</a:t>
            </a:r>
            <a:endParaRPr kumimoji="0" lang="ru-RU" sz="800" b="1" i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AutoShape 76"/>
          <p:cNvSpPr>
            <a:spLocks noChangeArrowheads="1"/>
          </p:cNvSpPr>
          <p:nvPr/>
        </p:nvSpPr>
        <p:spPr bwMode="auto">
          <a:xfrm>
            <a:off x="4252979" y="304578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1146,1</a:t>
            </a:r>
          </a:p>
        </p:txBody>
      </p:sp>
      <p:sp>
        <p:nvSpPr>
          <p:cNvPr id="70" name="AutoShape 76"/>
          <p:cNvSpPr>
            <a:spLocks noChangeArrowheads="1"/>
          </p:cNvSpPr>
          <p:nvPr/>
        </p:nvSpPr>
        <p:spPr bwMode="auto">
          <a:xfrm>
            <a:off x="4930467" y="3041727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1089,1</a:t>
            </a:r>
          </a:p>
        </p:txBody>
      </p:sp>
      <p:sp>
        <p:nvSpPr>
          <p:cNvPr id="71" name="AutoShape 76"/>
          <p:cNvSpPr>
            <a:spLocks noChangeArrowheads="1"/>
          </p:cNvSpPr>
          <p:nvPr/>
        </p:nvSpPr>
        <p:spPr bwMode="auto">
          <a:xfrm>
            <a:off x="5602973" y="30417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1125,0</a:t>
            </a:r>
          </a:p>
        </p:txBody>
      </p:sp>
      <p:sp>
        <p:nvSpPr>
          <p:cNvPr id="74" name="AutoShape 76"/>
          <p:cNvSpPr>
            <a:spLocks noChangeArrowheads="1"/>
          </p:cNvSpPr>
          <p:nvPr/>
        </p:nvSpPr>
        <p:spPr bwMode="auto">
          <a:xfrm>
            <a:off x="4245489" y="329462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102,5</a:t>
            </a:r>
          </a:p>
        </p:txBody>
      </p:sp>
      <p:sp>
        <p:nvSpPr>
          <p:cNvPr id="75" name="AutoShape 76"/>
          <p:cNvSpPr>
            <a:spLocks noChangeArrowheads="1"/>
          </p:cNvSpPr>
          <p:nvPr/>
        </p:nvSpPr>
        <p:spPr bwMode="auto">
          <a:xfrm>
            <a:off x="3511016" y="32946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96,1</a:t>
            </a:r>
            <a:endParaRPr kumimoji="0" lang="ru-RU" sz="800" b="1" i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AutoShape 76"/>
          <p:cNvSpPr>
            <a:spLocks noChangeArrowheads="1"/>
          </p:cNvSpPr>
          <p:nvPr/>
        </p:nvSpPr>
        <p:spPr bwMode="auto">
          <a:xfrm>
            <a:off x="4932077" y="32946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104,6</a:t>
            </a:r>
          </a:p>
        </p:txBody>
      </p:sp>
      <p:sp>
        <p:nvSpPr>
          <p:cNvPr id="77" name="AutoShape 76"/>
          <p:cNvSpPr>
            <a:spLocks noChangeArrowheads="1"/>
          </p:cNvSpPr>
          <p:nvPr/>
        </p:nvSpPr>
        <p:spPr bwMode="auto">
          <a:xfrm>
            <a:off x="5602973" y="3294627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113,1</a:t>
            </a:r>
          </a:p>
        </p:txBody>
      </p:sp>
      <p:sp>
        <p:nvSpPr>
          <p:cNvPr id="80" name="AutoShape 76"/>
          <p:cNvSpPr>
            <a:spLocks noChangeArrowheads="1"/>
          </p:cNvSpPr>
          <p:nvPr/>
        </p:nvSpPr>
        <p:spPr bwMode="auto">
          <a:xfrm>
            <a:off x="5609826" y="3695465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48,9</a:t>
            </a:r>
          </a:p>
        </p:txBody>
      </p:sp>
      <p:sp>
        <p:nvSpPr>
          <p:cNvPr id="81" name="AutoShape 76"/>
          <p:cNvSpPr>
            <a:spLocks noChangeArrowheads="1"/>
          </p:cNvSpPr>
          <p:nvPr/>
        </p:nvSpPr>
        <p:spPr bwMode="auto">
          <a:xfrm>
            <a:off x="4213973" y="3696357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54,8</a:t>
            </a:r>
          </a:p>
        </p:txBody>
      </p:sp>
      <p:sp>
        <p:nvSpPr>
          <p:cNvPr id="82" name="AutoShape 76"/>
          <p:cNvSpPr>
            <a:spLocks noChangeArrowheads="1"/>
          </p:cNvSpPr>
          <p:nvPr/>
        </p:nvSpPr>
        <p:spPr bwMode="auto">
          <a:xfrm>
            <a:off x="3511585" y="3701163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71,4</a:t>
            </a:r>
          </a:p>
        </p:txBody>
      </p:sp>
      <p:sp>
        <p:nvSpPr>
          <p:cNvPr id="83" name="AutoShape 76"/>
          <p:cNvSpPr>
            <a:spLocks noChangeArrowheads="1"/>
          </p:cNvSpPr>
          <p:nvPr/>
        </p:nvSpPr>
        <p:spPr bwMode="auto">
          <a:xfrm>
            <a:off x="4931271" y="3706820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54,9</a:t>
            </a:r>
          </a:p>
        </p:txBody>
      </p:sp>
      <p:sp>
        <p:nvSpPr>
          <p:cNvPr id="85" name="AutoShape 76"/>
          <p:cNvSpPr>
            <a:spLocks noChangeArrowheads="1"/>
          </p:cNvSpPr>
          <p:nvPr/>
        </p:nvSpPr>
        <p:spPr bwMode="auto">
          <a:xfrm>
            <a:off x="3520094" y="4226638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2 286,2</a:t>
            </a:r>
            <a:endParaRPr kumimoji="0" lang="ru-RU" sz="800" b="1" i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6"/>
          <p:cNvSpPr>
            <a:spLocks noChangeArrowheads="1"/>
          </p:cNvSpPr>
          <p:nvPr/>
        </p:nvSpPr>
        <p:spPr bwMode="auto">
          <a:xfrm>
            <a:off x="5602973" y="4226716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2319,0</a:t>
            </a:r>
          </a:p>
        </p:txBody>
      </p:sp>
      <p:sp>
        <p:nvSpPr>
          <p:cNvPr id="87" name="AutoShape 76"/>
          <p:cNvSpPr>
            <a:spLocks noChangeArrowheads="1"/>
          </p:cNvSpPr>
          <p:nvPr/>
        </p:nvSpPr>
        <p:spPr bwMode="auto">
          <a:xfrm>
            <a:off x="4221481" y="4231768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1851,7</a:t>
            </a:r>
          </a:p>
        </p:txBody>
      </p:sp>
      <p:sp>
        <p:nvSpPr>
          <p:cNvPr id="88" name="AutoShape 76"/>
          <p:cNvSpPr>
            <a:spLocks noChangeArrowheads="1"/>
          </p:cNvSpPr>
          <p:nvPr/>
        </p:nvSpPr>
        <p:spPr bwMode="auto">
          <a:xfrm>
            <a:off x="4932077" y="4231573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1744,9</a:t>
            </a:r>
          </a:p>
        </p:txBody>
      </p:sp>
      <p:sp>
        <p:nvSpPr>
          <p:cNvPr id="91" name="AutoShape 76"/>
          <p:cNvSpPr>
            <a:spLocks noChangeArrowheads="1"/>
          </p:cNvSpPr>
          <p:nvPr/>
        </p:nvSpPr>
        <p:spPr bwMode="auto">
          <a:xfrm>
            <a:off x="5602973" y="5142227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3 787,5</a:t>
            </a:r>
          </a:p>
        </p:txBody>
      </p:sp>
      <p:sp>
        <p:nvSpPr>
          <p:cNvPr id="93" name="AutoShape 76"/>
          <p:cNvSpPr>
            <a:spLocks noChangeArrowheads="1"/>
          </p:cNvSpPr>
          <p:nvPr/>
        </p:nvSpPr>
        <p:spPr bwMode="auto">
          <a:xfrm>
            <a:off x="3482532" y="5125861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3686,5</a:t>
            </a:r>
          </a:p>
        </p:txBody>
      </p:sp>
      <p:sp>
        <p:nvSpPr>
          <p:cNvPr id="94" name="AutoShape 76"/>
          <p:cNvSpPr>
            <a:spLocks noChangeArrowheads="1"/>
          </p:cNvSpPr>
          <p:nvPr/>
        </p:nvSpPr>
        <p:spPr bwMode="auto">
          <a:xfrm>
            <a:off x="4219067" y="5136074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3 387,7</a:t>
            </a:r>
          </a:p>
        </p:txBody>
      </p:sp>
      <p:sp>
        <p:nvSpPr>
          <p:cNvPr id="95" name="AutoShape 76"/>
          <p:cNvSpPr>
            <a:spLocks noChangeArrowheads="1"/>
          </p:cNvSpPr>
          <p:nvPr/>
        </p:nvSpPr>
        <p:spPr bwMode="auto">
          <a:xfrm>
            <a:off x="4937791" y="5135502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3 206,5</a:t>
            </a:r>
          </a:p>
        </p:txBody>
      </p:sp>
      <p:sp>
        <p:nvSpPr>
          <p:cNvPr id="97" name="AutoShape 76"/>
          <p:cNvSpPr>
            <a:spLocks noChangeArrowheads="1"/>
          </p:cNvSpPr>
          <p:nvPr/>
        </p:nvSpPr>
        <p:spPr bwMode="auto">
          <a:xfrm>
            <a:off x="4881587" y="5847172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1 744,9</a:t>
            </a:r>
            <a:endParaRPr kumimoji="0" lang="ru-RU" sz="800" b="1" kern="0" dirty="0">
              <a:solidFill>
                <a:srgbClr val="00009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AutoShape 76"/>
          <p:cNvSpPr>
            <a:spLocks noChangeArrowheads="1"/>
          </p:cNvSpPr>
          <p:nvPr/>
        </p:nvSpPr>
        <p:spPr bwMode="auto">
          <a:xfrm>
            <a:off x="4219067" y="5846257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1 851,7</a:t>
            </a:r>
            <a:endParaRPr kumimoji="0" lang="ru-RU" sz="800" b="1" kern="0" dirty="0">
              <a:solidFill>
                <a:srgbClr val="00009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AutoShape 76"/>
          <p:cNvSpPr>
            <a:spLocks noChangeArrowheads="1"/>
          </p:cNvSpPr>
          <p:nvPr/>
        </p:nvSpPr>
        <p:spPr bwMode="auto">
          <a:xfrm>
            <a:off x="3514046" y="5846258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2196,4</a:t>
            </a:r>
          </a:p>
        </p:txBody>
      </p:sp>
      <p:sp>
        <p:nvSpPr>
          <p:cNvPr id="101" name="AutoShape 76"/>
          <p:cNvSpPr>
            <a:spLocks noChangeArrowheads="1"/>
          </p:cNvSpPr>
          <p:nvPr/>
        </p:nvSpPr>
        <p:spPr bwMode="auto">
          <a:xfrm>
            <a:off x="5571300" y="5839176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2 318,9</a:t>
            </a:r>
            <a:endParaRPr kumimoji="0" lang="ru-RU" sz="800" b="1" kern="0" dirty="0">
              <a:solidFill>
                <a:srgbClr val="00009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AutoShape 76"/>
          <p:cNvSpPr>
            <a:spLocks noChangeArrowheads="1"/>
          </p:cNvSpPr>
          <p:nvPr/>
        </p:nvSpPr>
        <p:spPr bwMode="auto">
          <a:xfrm>
            <a:off x="3517064" y="2181509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3 741,3</a:t>
            </a:r>
            <a:endParaRPr kumimoji="0" lang="ru-RU" sz="8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AutoShape 76"/>
          <p:cNvSpPr>
            <a:spLocks noChangeArrowheads="1"/>
          </p:cNvSpPr>
          <p:nvPr/>
        </p:nvSpPr>
        <p:spPr bwMode="auto">
          <a:xfrm>
            <a:off x="5609826" y="2181507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3737,5</a:t>
            </a:r>
          </a:p>
        </p:txBody>
      </p:sp>
      <p:sp>
        <p:nvSpPr>
          <p:cNvPr id="106" name="AutoShape 76"/>
          <p:cNvSpPr>
            <a:spLocks noChangeArrowheads="1"/>
          </p:cNvSpPr>
          <p:nvPr/>
        </p:nvSpPr>
        <p:spPr bwMode="auto">
          <a:xfrm>
            <a:off x="4935555" y="2181508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3126</a:t>
            </a: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ru-RU" sz="8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AutoShape 76"/>
          <p:cNvSpPr>
            <a:spLocks noChangeArrowheads="1"/>
          </p:cNvSpPr>
          <p:nvPr/>
        </p:nvSpPr>
        <p:spPr bwMode="auto">
          <a:xfrm>
            <a:off x="4245211" y="2181511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3287,7</a:t>
            </a:r>
          </a:p>
        </p:txBody>
      </p:sp>
      <p:sp>
        <p:nvSpPr>
          <p:cNvPr id="110" name="AutoShape 76"/>
          <p:cNvSpPr>
            <a:spLocks noChangeArrowheads="1"/>
          </p:cNvSpPr>
          <p:nvPr/>
        </p:nvSpPr>
        <p:spPr bwMode="auto">
          <a:xfrm>
            <a:off x="4930467" y="4710780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3206,5</a:t>
            </a:r>
          </a:p>
        </p:txBody>
      </p:sp>
      <p:sp>
        <p:nvSpPr>
          <p:cNvPr id="111" name="AutoShape 76"/>
          <p:cNvSpPr>
            <a:spLocks noChangeArrowheads="1"/>
          </p:cNvSpPr>
          <p:nvPr/>
        </p:nvSpPr>
        <p:spPr bwMode="auto">
          <a:xfrm>
            <a:off x="4218691" y="4710781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3387,7</a:t>
            </a:r>
          </a:p>
        </p:txBody>
      </p:sp>
      <p:sp>
        <p:nvSpPr>
          <p:cNvPr id="112" name="AutoShape 76"/>
          <p:cNvSpPr>
            <a:spLocks noChangeArrowheads="1"/>
          </p:cNvSpPr>
          <p:nvPr/>
        </p:nvSpPr>
        <p:spPr bwMode="auto">
          <a:xfrm>
            <a:off x="3520094" y="4710782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3 706,6 </a:t>
            </a:r>
            <a:endParaRPr kumimoji="0" lang="ru-RU" sz="8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AutoShape 76"/>
          <p:cNvSpPr>
            <a:spLocks noChangeArrowheads="1"/>
          </p:cNvSpPr>
          <p:nvPr/>
        </p:nvSpPr>
        <p:spPr bwMode="auto">
          <a:xfrm>
            <a:off x="5616680" y="4710779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3787,5</a:t>
            </a:r>
          </a:p>
        </p:txBody>
      </p:sp>
      <p:sp>
        <p:nvSpPr>
          <p:cNvPr id="116" name="AutoShape 76"/>
          <p:cNvSpPr>
            <a:spLocks noChangeArrowheads="1"/>
          </p:cNvSpPr>
          <p:nvPr/>
        </p:nvSpPr>
        <p:spPr bwMode="auto">
          <a:xfrm>
            <a:off x="3518674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34,7</a:t>
            </a:r>
          </a:p>
        </p:txBody>
      </p:sp>
      <p:sp>
        <p:nvSpPr>
          <p:cNvPr id="117" name="AutoShape 76"/>
          <p:cNvSpPr>
            <a:spLocks noChangeArrowheads="1"/>
          </p:cNvSpPr>
          <p:nvPr/>
        </p:nvSpPr>
        <p:spPr bwMode="auto">
          <a:xfrm>
            <a:off x="4236672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-100</a:t>
            </a:r>
          </a:p>
        </p:txBody>
      </p:sp>
      <p:sp>
        <p:nvSpPr>
          <p:cNvPr id="118" name="AutoShape 76"/>
          <p:cNvSpPr>
            <a:spLocks noChangeArrowheads="1"/>
          </p:cNvSpPr>
          <p:nvPr/>
        </p:nvSpPr>
        <p:spPr bwMode="auto">
          <a:xfrm>
            <a:off x="4896904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-80</a:t>
            </a:r>
            <a:endParaRPr kumimoji="0" lang="ru-RU" sz="8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AutoShape 76"/>
          <p:cNvSpPr>
            <a:spLocks noChangeArrowheads="1"/>
          </p:cNvSpPr>
          <p:nvPr/>
        </p:nvSpPr>
        <p:spPr bwMode="auto">
          <a:xfrm>
            <a:off x="5586617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</a:t>
            </a:r>
          </a:p>
        </p:txBody>
      </p:sp>
      <p:sp>
        <p:nvSpPr>
          <p:cNvPr id="121" name="AutoShape 76"/>
          <p:cNvSpPr>
            <a:spLocks noChangeArrowheads="1"/>
          </p:cNvSpPr>
          <p:nvPr/>
        </p:nvSpPr>
        <p:spPr bwMode="auto">
          <a:xfrm>
            <a:off x="5586617" y="5499343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1 468,5</a:t>
            </a:r>
          </a:p>
        </p:txBody>
      </p:sp>
      <p:sp>
        <p:nvSpPr>
          <p:cNvPr id="122" name="AutoShape 76"/>
          <p:cNvSpPr>
            <a:spLocks noChangeArrowheads="1"/>
          </p:cNvSpPr>
          <p:nvPr/>
        </p:nvSpPr>
        <p:spPr bwMode="auto">
          <a:xfrm>
            <a:off x="4890050" y="5512575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1 461,6</a:t>
            </a:r>
          </a:p>
        </p:txBody>
      </p:sp>
      <p:sp>
        <p:nvSpPr>
          <p:cNvPr id="123" name="AutoShape 76"/>
          <p:cNvSpPr>
            <a:spLocks noChangeArrowheads="1"/>
          </p:cNvSpPr>
          <p:nvPr/>
        </p:nvSpPr>
        <p:spPr bwMode="auto">
          <a:xfrm>
            <a:off x="4229804" y="551699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800" b="1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545,6</a:t>
            </a:r>
            <a:endParaRPr lang="ru-RU" sz="800" b="1" i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AutoShape 76"/>
          <p:cNvSpPr>
            <a:spLocks noChangeArrowheads="1"/>
          </p:cNvSpPr>
          <p:nvPr/>
        </p:nvSpPr>
        <p:spPr bwMode="auto">
          <a:xfrm>
            <a:off x="3514046" y="5516995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lvl="0"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1 490,1 </a:t>
            </a:r>
            <a:endParaRPr kumimoji="0" lang="ru-RU" sz="800" b="1" i="1" kern="0" dirty="0">
              <a:solidFill>
                <a:srgbClr val="00009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svetocenter.ru/upload/medialibrary/f24/w512h5121387221872numbers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" y="-109276"/>
            <a:ext cx="635745" cy="6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9" name="Таблица 10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662410"/>
              </p:ext>
            </p:extLst>
          </p:nvPr>
        </p:nvGraphicFramePr>
        <p:xfrm>
          <a:off x="3342218" y="1710872"/>
          <a:ext cx="2864126" cy="367316"/>
        </p:xfrm>
        <a:graphic>
          <a:graphicData uri="http://schemas.openxmlformats.org/drawingml/2006/table">
            <a:tbl>
              <a:tblPr firstRow="1" firstCol="1" bandRow="1"/>
              <a:tblGrid>
                <a:gridCol w="864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4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33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72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Исполнение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7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2019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1" name="Прямоугольник 1030"/>
          <p:cNvSpPr/>
          <p:nvPr/>
        </p:nvSpPr>
        <p:spPr>
          <a:xfrm>
            <a:off x="5609826" y="1517005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руб.)</a:t>
            </a:r>
          </a:p>
        </p:txBody>
      </p:sp>
      <p:sp>
        <p:nvSpPr>
          <p:cNvPr id="2" name="Скругленный прямоугольник 1">
            <a:hlinkClick r:id="rId3"/>
          </p:cNvPr>
          <p:cNvSpPr/>
          <p:nvPr/>
        </p:nvSpPr>
        <p:spPr>
          <a:xfrm>
            <a:off x="7092557" y="1483703"/>
            <a:ext cx="1374484" cy="454337"/>
          </a:xfrm>
          <a:prstGeom prst="roundRect">
            <a:avLst/>
          </a:prstGeom>
          <a:solidFill>
            <a:srgbClr val="CCFFFF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7AEFD39-03A4-4C75-AB45-D0A4C8CF1B64}"/>
              </a:ext>
            </a:extLst>
          </p:cNvPr>
          <p:cNvSpPr/>
          <p:nvPr/>
        </p:nvSpPr>
        <p:spPr>
          <a:xfrm>
            <a:off x="6287950" y="2029769"/>
            <a:ext cx="284331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ourier New" panose="02070309020205020404" pitchFamily="49" charset="0"/>
              </a:rPr>
              <a:t>В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целях обеспечения преемственности бюджетной деятельности муниципального образования п</a:t>
            </a:r>
            <a:r>
              <a:rPr lang="ru-RU" sz="1050" dirty="0">
                <a:latin typeface="Times New Roman" panose="02020603050405020304" pitchFamily="18" charset="0"/>
                <a:ea typeface="Courier New" panose="02070309020205020404" pitchFamily="49" charset="0"/>
              </a:rPr>
              <a:t>ри подготовке о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сновных направлений бюджетной и налоговой политики города Югорска на 2020 год и на плановый период 2021 и 2022 годов </a:t>
            </a:r>
            <a:r>
              <a:rPr lang="ru-RU" sz="1050" dirty="0">
                <a:latin typeface="Times New Roman" panose="02020603050405020304" pitchFamily="18" charset="0"/>
                <a:ea typeface="Courier New" panose="02070309020205020404" pitchFamily="49" charset="0"/>
              </a:rPr>
              <a:t>учтены положения </a:t>
            </a:r>
            <a:r>
              <a:rPr lang="ru-RU" sz="105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Послания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Президента Российской Федерации Федеральному Собранию Российской Федерации от 20.02.2019, указов Президента Российской Федерации от 2012 года,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года», Основных направлений налоговой, бюджетной и долговой политики Ханты-Мансийского автономного округа – Югры на 2020 год и на плановый период 2021 и 2022 годов, </a:t>
            </a:r>
            <a:r>
              <a:rPr lang="ru-RU" sz="1050" dirty="0">
                <a:latin typeface="Times New Roman" panose="02020603050405020304" pitchFamily="18" charset="0"/>
                <a:ea typeface="Courier New" panose="02070309020205020404" pitchFamily="49" charset="0"/>
              </a:rPr>
              <a:t>Концепции повышения эффективности бюджетных расходов в 2019 – 2024 годах,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 также учтены основные положения Стратегии социально-экономического развития Ханты-Мансийского автономного округа – Югры до 2030 года, Стратегии социально-экономического развития муниципального образования город Югорск                до 2020 года и на период до 2030 года.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8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3074" name="Picture 2" descr="http://bitprofi.ru/images/blog/news/41d33fdfa4d702a3bf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6253" cy="3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36340" y="4096354"/>
            <a:ext cx="4559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Предприятиями энергетической отрасли за 2019 год произведено: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118295,53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кВт-час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Теплоэнергии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289,634 тыс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Гкал</a:t>
            </a:r>
          </a:p>
        </p:txBody>
      </p:sp>
      <p:pic>
        <p:nvPicPr>
          <p:cNvPr id="3084" name="Picture 12" descr="http://novostroy.spb.ru/images/cms/data/1290755669_google-ilk-say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2" y="4817342"/>
            <a:ext cx="255670" cy="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novostroy.spb.ru/images/cms/data/1290755669_google-ilk-say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2" y="5071916"/>
            <a:ext cx="255670" cy="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45" y="30678"/>
            <a:ext cx="8492116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3437905" y="-45162"/>
            <a:ext cx="2136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6934" y="325140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CC1FC262-07E7-4C21-A3AA-89D6DEFE4C37}"/>
              </a:ext>
            </a:extLst>
          </p:cNvPr>
          <p:cNvSpPr/>
          <p:nvPr/>
        </p:nvSpPr>
        <p:spPr>
          <a:xfrm>
            <a:off x="512141" y="3267771"/>
            <a:ext cx="2069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– 1260,3млн. рублей </a:t>
            </a:r>
          </a:p>
          <a:p>
            <a:pPr marL="171450" indent="-171450" algn="just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к уровню 2018 года – 78,9%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CE02240D-0570-4C9E-AB51-A9C1525643DE}"/>
              </a:ext>
            </a:extLst>
          </p:cNvPr>
          <p:cNvSpPr/>
          <p:nvPr/>
        </p:nvSpPr>
        <p:spPr>
          <a:xfrm>
            <a:off x="3437905" y="3263105"/>
            <a:ext cx="2490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отгруженных товаров – 722,1 млн. рублей.</a:t>
            </a:r>
          </a:p>
          <a:p>
            <a:pPr marL="171450" indent="-171450" algn="just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 к уровню 2018 года – 74,7%</a:t>
            </a:r>
          </a:p>
          <a:p>
            <a:pPr algn="just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B99C44D1-F1BF-4377-8FA0-22D5CB5C8E39}"/>
              </a:ext>
            </a:extLst>
          </p:cNvPr>
          <p:cNvSpPr/>
          <p:nvPr/>
        </p:nvSpPr>
        <p:spPr>
          <a:xfrm>
            <a:off x="6361361" y="3261123"/>
            <a:ext cx="22035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– 400 млн. рублей.</a:t>
            </a:r>
          </a:p>
          <a:p>
            <a:pPr marL="171450" indent="-171450" algn="just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к уровню 2018 года – 86,3%</a:t>
            </a:r>
          </a:p>
          <a:p>
            <a:pPr algn="just"/>
            <a:endParaRPr lang="ru-RU" sz="1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DB42B4F4-BDEF-4C8A-97EE-0B7CE32CF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005857"/>
              </p:ext>
            </p:extLst>
          </p:nvPr>
        </p:nvGraphicFramePr>
        <p:xfrm>
          <a:off x="-522292" y="891219"/>
          <a:ext cx="4137887" cy="235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="" xmlns:a16="http://schemas.microsoft.com/office/drawing/2014/main" id="{801F8659-9199-4B25-9232-223E6D8D2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315203"/>
              </p:ext>
            </p:extLst>
          </p:nvPr>
        </p:nvGraphicFramePr>
        <p:xfrm>
          <a:off x="2649436" y="1143908"/>
          <a:ext cx="3845127" cy="201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>
            <a:extLst>
              <a:ext uri="{FF2B5EF4-FFF2-40B4-BE49-F238E27FC236}">
                <a16:creationId xmlns="" xmlns:a16="http://schemas.microsoft.com/office/drawing/2014/main" id="{8A2E2D03-D6E5-419A-8B40-BAE40A1BD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494242"/>
              </p:ext>
            </p:extLst>
          </p:nvPr>
        </p:nvGraphicFramePr>
        <p:xfrm>
          <a:off x="5553207" y="981075"/>
          <a:ext cx="4006671" cy="2268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5043676"/>
            <a:ext cx="1635852" cy="107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7" y="4696519"/>
            <a:ext cx="1755134" cy="100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02" y="5071915"/>
            <a:ext cx="2053049" cy="144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36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5122" name="Picture 2" descr="http://bm.img.com.ua/berlin/storage/finance/orig/1/6a/77f27bb43b8f628772e7653bd1dc66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51953" cy="4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s3.mzstatic.com/image/thumb/Purple7/v4/cb/ac/b0/cbacb079-a0a4-4ed9-9e23-60104473c91b/source/1024x1024s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04" y="6043475"/>
            <a:ext cx="417628" cy="4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vana.llu.lv/getfile.php?id=69689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52" y="6041969"/>
            <a:ext cx="408815" cy="4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http://data.cyclowiki.org/images/6/61/AVIA_BUTTON_big.png">
            <a:hlinkClick r:id="rId3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86" y="6033963"/>
            <a:ext cx="372214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6132" y="6048552"/>
            <a:ext cx="585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АВТО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06380" y="6098400"/>
            <a:ext cx="553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Ж/Д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08735" y="6048552"/>
            <a:ext cx="1008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АЭРОПОРТ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95" y="60804"/>
            <a:ext cx="8379150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Прямоугольник 7"/>
          <p:cNvSpPr/>
          <p:nvPr/>
        </p:nvSpPr>
        <p:spPr>
          <a:xfrm>
            <a:off x="2991663" y="10767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инфраструктура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045" y="477230"/>
            <a:ext cx="502570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система города Югорска представляет собой развитую улично-дорожную сеть (улицы, проезды и дороги) с усовершенствованным покрытием, бордюром вдоль магистральных дорог, разметкой и обустроенными транспортными развязками.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перечнем автомобильных дорог общего пользования местного значения, утвержденным постановлением администрации города Югорска от 01.07.2010 № 1185, протяженность дорог общего пользования местного значения города Югорска составляет 137,5 км.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дороги оснащены необходимыми элементами обустройства и техническими средствами обеспечения дорожного движения. Освещенность улиц и дорог в городе соответствует требованиям нормативных документов.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улично-дорожная сеть города Югорска представляет собой: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улиц и дорог – 4 296,95 тыс. м2, из них в муниципальной собственности находится – 4 215,518 тыс. м2;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тротуаров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120,6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м2,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Линий уличного освещения – 113,4 км, муниципальных – 340,9914 км;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 шт.;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Ливневой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канализации – 5,2 км;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местного значения – 171,933  км, в том числе с твердым покрытием – 70,2 км.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дороги – 3,856 км (Югра).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автомобильных дорог общего пользования местного значения– 184,431 км.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11747" y="2928302"/>
            <a:ext cx="3402000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стратегией Российской Федерации на период до 2030 года, утвержденной распоряжением Правительства Российской Федерации от 22.11.2008 № 1734-р, предусматривается: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2010-2015 годах - поэтапное создание ряда новых международных и межрегиональных автодорожных коридоров, один из которых проходит по территории Югры: «Пермь -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Ивдель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Ханты-Мансийск – Томск» (Северный широтный коридор);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2016-2030 годах - включение Северного широтного коридора в маршрут федерального значения «Северо-Запад – Сибирь» (Санкт-Петербург – Котлас – Сыктывкар – Пермь –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Ивдель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Ханты-Мансийск – Нижневартовск - Томск), обеспечивающего межрегиональное сообщение и позволяющего интегрировать разобщенную дорожную сеть отдельных областей в единую транспортную систему России.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территории Югры завершено формирование Северного широтного коридора и обеспечен проезд по автомобильным дорогам общего пользования от восточной до западной границы округа.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31818" r="47433" b="21344"/>
          <a:stretch/>
        </p:blipFill>
        <p:spPr bwMode="auto">
          <a:xfrm>
            <a:off x="5811439" y="477230"/>
            <a:ext cx="3002613" cy="225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560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5091</TotalTime>
  <Words>4149</Words>
  <Application>Microsoft Office PowerPoint</Application>
  <PresentationFormat>Экран (4:3)</PresentationFormat>
  <Paragraphs>406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Каушкина</dc:creator>
  <cp:lastModifiedBy>Каушкина Ирина Константиновна</cp:lastModifiedBy>
  <cp:revision>111</cp:revision>
  <cp:lastPrinted>2020-03-11T09:53:30Z</cp:lastPrinted>
  <dcterms:created xsi:type="dcterms:W3CDTF">2020-02-24T04:10:34Z</dcterms:created>
  <dcterms:modified xsi:type="dcterms:W3CDTF">2020-03-17T10:11:13Z</dcterms:modified>
</cp:coreProperties>
</file>