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465" r:id="rId3"/>
    <p:sldId id="445" r:id="rId4"/>
    <p:sldId id="443" r:id="rId5"/>
    <p:sldId id="446" r:id="rId6"/>
    <p:sldId id="444" r:id="rId7"/>
    <p:sldId id="486" r:id="rId8"/>
    <p:sldId id="478" r:id="rId9"/>
    <p:sldId id="476" r:id="rId10"/>
    <p:sldId id="474" r:id="rId11"/>
    <p:sldId id="360" r:id="rId12"/>
    <p:sldId id="460" r:id="rId13"/>
    <p:sldId id="452" r:id="rId14"/>
    <p:sldId id="492" r:id="rId15"/>
    <p:sldId id="457" r:id="rId16"/>
    <p:sldId id="458" r:id="rId17"/>
    <p:sldId id="459" r:id="rId18"/>
    <p:sldId id="375" r:id="rId19"/>
    <p:sldId id="455" r:id="rId20"/>
    <p:sldId id="469" r:id="rId21"/>
    <p:sldId id="470" r:id="rId22"/>
    <p:sldId id="471" r:id="rId23"/>
    <p:sldId id="472" r:id="rId24"/>
    <p:sldId id="493" r:id="rId25"/>
    <p:sldId id="449" r:id="rId26"/>
    <p:sldId id="450" r:id="rId27"/>
    <p:sldId id="448" r:id="rId28"/>
    <p:sldId id="483" r:id="rId29"/>
    <p:sldId id="490" r:id="rId30"/>
    <p:sldId id="481" r:id="rId3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43E2373-DB88-4BCE-BF94-21A005CF2D2D}">
          <p14:sldIdLst>
            <p14:sldId id="465"/>
            <p14:sldId id="445"/>
            <p14:sldId id="443"/>
            <p14:sldId id="446"/>
            <p14:sldId id="444"/>
            <p14:sldId id="486"/>
            <p14:sldId id="478"/>
            <p14:sldId id="476"/>
            <p14:sldId id="474"/>
            <p14:sldId id="360"/>
            <p14:sldId id="460"/>
            <p14:sldId id="452"/>
            <p14:sldId id="492"/>
            <p14:sldId id="457"/>
            <p14:sldId id="458"/>
            <p14:sldId id="459"/>
            <p14:sldId id="375"/>
            <p14:sldId id="455"/>
            <p14:sldId id="469"/>
            <p14:sldId id="470"/>
            <p14:sldId id="471"/>
            <p14:sldId id="472"/>
            <p14:sldId id="493"/>
            <p14:sldId id="449"/>
            <p14:sldId id="450"/>
            <p14:sldId id="448"/>
            <p14:sldId id="483"/>
            <p14:sldId id="490"/>
            <p14:sldId id="481"/>
          </p14:sldIdLst>
        </p14:section>
        <p14:section name="Раздел без заголовка" id="{8AD22D75-3A54-4413-9CD9-7FB83B7C0126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BB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7" autoAdjust="0"/>
    <p:restoredTop sz="95742" autoAdjust="0"/>
  </p:normalViewPr>
  <p:slideViewPr>
    <p:cSldViewPr>
      <p:cViewPr>
        <p:scale>
          <a:sx n="74" d="100"/>
          <a:sy n="74" d="100"/>
        </p:scale>
        <p:origin x="-8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septolit.ru/product/septolit-antiseptik-gel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septolit.ru/product/septolit-antiseptik-ge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DF09C9-BE42-46E5-B068-F841F6FC6BB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19439A7-CA45-4555-BBAB-E72434C31C9E}">
      <dgm:prSet/>
      <dgm:spPr/>
      <dgm:t>
        <a:bodyPr/>
        <a:lstStyle/>
        <a:p>
          <a:pPr rtl="0"/>
          <a:r>
            <a:rPr lang="ru-RU" b="1" dirty="0"/>
            <a:t>жидкость</a:t>
          </a:r>
        </a:p>
      </dgm:t>
    </dgm:pt>
    <dgm:pt modelId="{94C2690E-C140-4FEB-A6A3-FD018CABD30B}" type="parTrans" cxnId="{4F6E8C18-3092-4F32-86B3-98ADF69FF172}">
      <dgm:prSet/>
      <dgm:spPr/>
      <dgm:t>
        <a:bodyPr/>
        <a:lstStyle/>
        <a:p>
          <a:endParaRPr lang="ru-RU"/>
        </a:p>
      </dgm:t>
    </dgm:pt>
    <dgm:pt modelId="{A2BAB9A7-B99A-40D7-AF60-4AA58E8AAE6C}" type="sibTrans" cxnId="{4F6E8C18-3092-4F32-86B3-98ADF69FF172}">
      <dgm:prSet/>
      <dgm:spPr/>
      <dgm:t>
        <a:bodyPr/>
        <a:lstStyle/>
        <a:p>
          <a:endParaRPr lang="ru-RU"/>
        </a:p>
      </dgm:t>
    </dgm:pt>
    <dgm:pt modelId="{CDF41765-DA9E-4E55-A02B-B72836B4D7CD}">
      <dgm:prSet/>
      <dgm:spPr/>
      <dgm:t>
        <a:bodyPr/>
        <a:lstStyle/>
        <a:p>
          <a:pPr rtl="0"/>
          <a:r>
            <a:rPr lang="ru-RU" b="1" dirty="0"/>
            <a:t>суспензия</a:t>
          </a:r>
        </a:p>
      </dgm:t>
    </dgm:pt>
    <dgm:pt modelId="{3BAC1482-249D-4D80-8908-DF583EA56FFF}" type="parTrans" cxnId="{801718CE-6138-44FA-99AC-9A8C39815FC2}">
      <dgm:prSet/>
      <dgm:spPr/>
      <dgm:t>
        <a:bodyPr/>
        <a:lstStyle/>
        <a:p>
          <a:endParaRPr lang="ru-RU"/>
        </a:p>
      </dgm:t>
    </dgm:pt>
    <dgm:pt modelId="{BF035258-4774-4194-8968-9AA0E881B827}" type="sibTrans" cxnId="{801718CE-6138-44FA-99AC-9A8C39815FC2}">
      <dgm:prSet/>
      <dgm:spPr/>
      <dgm:t>
        <a:bodyPr/>
        <a:lstStyle/>
        <a:p>
          <a:endParaRPr lang="ru-RU"/>
        </a:p>
      </dgm:t>
    </dgm:pt>
    <dgm:pt modelId="{19888F04-D775-4DFD-B2BC-6D8A96E9F53B}">
      <dgm:prSet/>
      <dgm:spPr/>
      <dgm:t>
        <a:bodyPr/>
        <a:lstStyle/>
        <a:p>
          <a:pPr rtl="0"/>
          <a:r>
            <a:rPr lang="ru-RU" b="1" dirty="0"/>
            <a:t>порошок</a:t>
          </a:r>
        </a:p>
      </dgm:t>
    </dgm:pt>
    <dgm:pt modelId="{478E474B-2352-4C58-907B-3EB7047EF864}" type="parTrans" cxnId="{2106D40C-5783-4299-A876-1C006596CB4C}">
      <dgm:prSet/>
      <dgm:spPr/>
      <dgm:t>
        <a:bodyPr/>
        <a:lstStyle/>
        <a:p>
          <a:endParaRPr lang="ru-RU"/>
        </a:p>
      </dgm:t>
    </dgm:pt>
    <dgm:pt modelId="{76A6C99A-DA98-4A74-82F2-99E02D31C521}" type="sibTrans" cxnId="{2106D40C-5783-4299-A876-1C006596CB4C}">
      <dgm:prSet/>
      <dgm:spPr/>
      <dgm:t>
        <a:bodyPr/>
        <a:lstStyle/>
        <a:p>
          <a:endParaRPr lang="ru-RU"/>
        </a:p>
      </dgm:t>
    </dgm:pt>
    <dgm:pt modelId="{8F94226F-E063-4B56-8961-743D2173DFF2}">
      <dgm:prSet/>
      <dgm:spPr/>
      <dgm:t>
        <a:bodyPr/>
        <a:lstStyle/>
        <a:p>
          <a:pPr rtl="0"/>
          <a:r>
            <a:rPr lang="ru-RU" b="1" dirty="0"/>
            <a:t>гранулы</a:t>
          </a:r>
        </a:p>
      </dgm:t>
    </dgm:pt>
    <dgm:pt modelId="{7F0D6B1B-E534-4BC8-A548-34ED51E21C2D}" type="parTrans" cxnId="{BE74933D-15CD-430B-8211-0A0B9AA9E5B3}">
      <dgm:prSet/>
      <dgm:spPr/>
      <dgm:t>
        <a:bodyPr/>
        <a:lstStyle/>
        <a:p>
          <a:endParaRPr lang="ru-RU"/>
        </a:p>
      </dgm:t>
    </dgm:pt>
    <dgm:pt modelId="{421C0F4C-5459-4AFF-BB64-E5955998689C}" type="sibTrans" cxnId="{BE74933D-15CD-430B-8211-0A0B9AA9E5B3}">
      <dgm:prSet/>
      <dgm:spPr/>
      <dgm:t>
        <a:bodyPr/>
        <a:lstStyle/>
        <a:p>
          <a:endParaRPr lang="ru-RU"/>
        </a:p>
      </dgm:t>
    </dgm:pt>
    <dgm:pt modelId="{5E5327FF-1010-44C9-879E-1BCF53264655}">
      <dgm:prSet/>
      <dgm:spPr/>
      <dgm:t>
        <a:bodyPr/>
        <a:lstStyle/>
        <a:p>
          <a:pPr rtl="0"/>
          <a:r>
            <a:rPr lang="ru-RU" b="1" dirty="0"/>
            <a:t>гель</a:t>
          </a:r>
        </a:p>
      </dgm:t>
    </dgm:pt>
    <dgm:pt modelId="{108D007E-DEE7-4D54-B5FC-86C5A2F19232}" type="parTrans" cxnId="{AC4D2B4B-246B-4318-ADF5-657E282C1AC7}">
      <dgm:prSet/>
      <dgm:spPr/>
      <dgm:t>
        <a:bodyPr/>
        <a:lstStyle/>
        <a:p>
          <a:endParaRPr lang="ru-RU"/>
        </a:p>
      </dgm:t>
    </dgm:pt>
    <dgm:pt modelId="{C2577532-8D72-4E97-BA28-248EDFC3F97C}" type="sibTrans" cxnId="{AC4D2B4B-246B-4318-ADF5-657E282C1AC7}">
      <dgm:prSet/>
      <dgm:spPr/>
      <dgm:t>
        <a:bodyPr/>
        <a:lstStyle/>
        <a:p>
          <a:endParaRPr lang="ru-RU"/>
        </a:p>
      </dgm:t>
    </dgm:pt>
    <dgm:pt modelId="{4812328F-6CC7-456C-8B3B-5D73E8B73B49}">
      <dgm:prSet/>
      <dgm:spPr/>
      <dgm:t>
        <a:bodyPr/>
        <a:lstStyle/>
        <a:p>
          <a:pPr rtl="0"/>
          <a:r>
            <a:rPr lang="ru-RU" b="1" dirty="0"/>
            <a:t>спрей</a:t>
          </a:r>
        </a:p>
      </dgm:t>
    </dgm:pt>
    <dgm:pt modelId="{136C5D2E-431A-4122-A3D1-A5DAEA5EB93F}" type="parTrans" cxnId="{6F13DA86-EABA-40E3-BB6E-58A4D1D18610}">
      <dgm:prSet/>
      <dgm:spPr/>
      <dgm:t>
        <a:bodyPr/>
        <a:lstStyle/>
        <a:p>
          <a:endParaRPr lang="ru-RU"/>
        </a:p>
      </dgm:t>
    </dgm:pt>
    <dgm:pt modelId="{5C641281-5340-484A-9605-E1DCB76DB5AD}" type="sibTrans" cxnId="{6F13DA86-EABA-40E3-BB6E-58A4D1D18610}">
      <dgm:prSet/>
      <dgm:spPr/>
      <dgm:t>
        <a:bodyPr/>
        <a:lstStyle/>
        <a:p>
          <a:endParaRPr lang="ru-RU"/>
        </a:p>
      </dgm:t>
    </dgm:pt>
    <dgm:pt modelId="{1A5C4AB5-B326-42E8-A4E2-F3F7A6C87F1E}">
      <dgm:prSet/>
      <dgm:spPr/>
      <dgm:t>
        <a:bodyPr/>
        <a:lstStyle/>
        <a:p>
          <a:pPr rtl="0"/>
          <a:r>
            <a:rPr lang="ru-RU" b="1" dirty="0"/>
            <a:t>салфетки</a:t>
          </a:r>
          <a:r>
            <a:rPr lang="ru-RU" dirty="0"/>
            <a:t> с </a:t>
          </a:r>
          <a:r>
            <a:rPr lang="ru-RU" b="1" dirty="0"/>
            <a:t>пропиткой</a:t>
          </a:r>
        </a:p>
      </dgm:t>
    </dgm:pt>
    <dgm:pt modelId="{C79D728B-28C6-405A-B000-F413AE2B57BE}" type="parTrans" cxnId="{859B63F7-B2B0-47CB-A562-1A38BBEE087B}">
      <dgm:prSet/>
      <dgm:spPr/>
      <dgm:t>
        <a:bodyPr/>
        <a:lstStyle/>
        <a:p>
          <a:endParaRPr lang="ru-RU"/>
        </a:p>
      </dgm:t>
    </dgm:pt>
    <dgm:pt modelId="{274C6389-2078-4AFA-9714-12EB9E85CFA7}" type="sibTrans" cxnId="{859B63F7-B2B0-47CB-A562-1A38BBEE087B}">
      <dgm:prSet/>
      <dgm:spPr/>
      <dgm:t>
        <a:bodyPr/>
        <a:lstStyle/>
        <a:p>
          <a:endParaRPr lang="ru-RU"/>
        </a:p>
      </dgm:t>
    </dgm:pt>
    <dgm:pt modelId="{8F9AC08E-E6EF-4A26-BDEF-066BEE52FBD9}">
      <dgm:prSet/>
      <dgm:spPr/>
      <dgm:t>
        <a:bodyPr/>
        <a:lstStyle/>
        <a:p>
          <a:endParaRPr lang="ru-RU"/>
        </a:p>
      </dgm:t>
    </dgm:pt>
    <dgm:pt modelId="{E03F87D5-7485-4F37-A729-FAEF9317E31E}" type="parTrans" cxnId="{F77D3A15-5609-40F5-8268-5875CC3C6845}">
      <dgm:prSet/>
      <dgm:spPr/>
      <dgm:t>
        <a:bodyPr/>
        <a:lstStyle/>
        <a:p>
          <a:endParaRPr lang="ru-RU"/>
        </a:p>
      </dgm:t>
    </dgm:pt>
    <dgm:pt modelId="{26965522-805B-4DAE-879B-8092AF0398D8}" type="sibTrans" cxnId="{F77D3A15-5609-40F5-8268-5875CC3C6845}">
      <dgm:prSet/>
      <dgm:spPr/>
      <dgm:t>
        <a:bodyPr/>
        <a:lstStyle/>
        <a:p>
          <a:endParaRPr lang="ru-RU"/>
        </a:p>
      </dgm:t>
    </dgm:pt>
    <dgm:pt modelId="{72331F4C-725A-443A-A3F8-879154935A84}" type="pres">
      <dgm:prSet presAssocID="{61DF09C9-BE42-46E5-B068-F841F6FC6BB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4EC5D5-9CF3-45E8-AB8C-7E2509B048A9}" type="pres">
      <dgm:prSet presAssocID="{D19439A7-CA45-4555-BBAB-E72434C31C9E}" presName="circ1" presStyleLbl="vennNode1" presStyleIdx="0" presStyleCnt="7"/>
      <dgm:spPr/>
    </dgm:pt>
    <dgm:pt modelId="{04683674-C54A-43DC-9B76-F2785DC966A0}" type="pres">
      <dgm:prSet presAssocID="{D19439A7-CA45-4555-BBAB-E72434C31C9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9E822-0292-434C-B49F-FAEEAA31D822}" type="pres">
      <dgm:prSet presAssocID="{CDF41765-DA9E-4E55-A02B-B72836B4D7CD}" presName="circ2" presStyleLbl="vennNode1" presStyleIdx="1" presStyleCnt="7"/>
      <dgm:spPr/>
    </dgm:pt>
    <dgm:pt modelId="{A65B5F2B-9DDE-47E4-A015-B58CD7265FB5}" type="pres">
      <dgm:prSet presAssocID="{CDF41765-DA9E-4E55-A02B-B72836B4D7C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52882-E6E2-4183-931A-5D88609956E9}" type="pres">
      <dgm:prSet presAssocID="{19888F04-D775-4DFD-B2BC-6D8A96E9F53B}" presName="circ3" presStyleLbl="vennNode1" presStyleIdx="2" presStyleCnt="7"/>
      <dgm:spPr/>
    </dgm:pt>
    <dgm:pt modelId="{60E9D89F-5C3C-4685-9AFE-731CAA4E0AFF}" type="pres">
      <dgm:prSet presAssocID="{19888F04-D775-4DFD-B2BC-6D8A96E9F53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61E50-CCC5-4D2E-B5A8-D61CA004EE92}" type="pres">
      <dgm:prSet presAssocID="{8F94226F-E063-4B56-8961-743D2173DFF2}" presName="circ4" presStyleLbl="vennNode1" presStyleIdx="3" presStyleCnt="7"/>
      <dgm:spPr/>
    </dgm:pt>
    <dgm:pt modelId="{0D8E55DE-B919-46A2-8FF6-A305744CB632}" type="pres">
      <dgm:prSet presAssocID="{8F94226F-E063-4B56-8961-743D2173DFF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3AFB9-A37D-4A23-9AD7-844889FF3178}" type="pres">
      <dgm:prSet presAssocID="{5E5327FF-1010-44C9-879E-1BCF53264655}" presName="circ5" presStyleLbl="vennNode1" presStyleIdx="4" presStyleCnt="7"/>
      <dgm:spPr/>
    </dgm:pt>
    <dgm:pt modelId="{1E250B53-790F-4A44-9BC5-9F3829F89112}" type="pres">
      <dgm:prSet presAssocID="{5E5327FF-1010-44C9-879E-1BCF53264655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260DB-193D-4EFD-AC26-018F3A9DCEAB}" type="pres">
      <dgm:prSet presAssocID="{4812328F-6CC7-456C-8B3B-5D73E8B73B49}" presName="circ6" presStyleLbl="vennNode1" presStyleIdx="5" presStyleCnt="7"/>
      <dgm:spPr/>
    </dgm:pt>
    <dgm:pt modelId="{7B1E4306-DBFE-46CA-8A6B-7DBF66067452}" type="pres">
      <dgm:prSet presAssocID="{4812328F-6CC7-456C-8B3B-5D73E8B73B49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AFF9A-1958-4282-B37E-05B1806CB279}" type="pres">
      <dgm:prSet presAssocID="{1A5C4AB5-B326-42E8-A4E2-F3F7A6C87F1E}" presName="circ7" presStyleLbl="vennNode1" presStyleIdx="6" presStyleCnt="7"/>
      <dgm:spPr/>
    </dgm:pt>
    <dgm:pt modelId="{1A1F624A-DE7F-4CE4-A750-CAFCA7850FAA}" type="pres">
      <dgm:prSet presAssocID="{1A5C4AB5-B326-42E8-A4E2-F3F7A6C87F1E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1718CE-6138-44FA-99AC-9A8C39815FC2}" srcId="{61DF09C9-BE42-46E5-B068-F841F6FC6BB1}" destId="{CDF41765-DA9E-4E55-A02B-B72836B4D7CD}" srcOrd="1" destOrd="0" parTransId="{3BAC1482-249D-4D80-8908-DF583EA56FFF}" sibTransId="{BF035258-4774-4194-8968-9AA0E881B827}"/>
    <dgm:cxn modelId="{1A68C691-7166-4FC3-AFF5-9166AFB68BE0}" type="presOf" srcId="{61DF09C9-BE42-46E5-B068-F841F6FC6BB1}" destId="{72331F4C-725A-443A-A3F8-879154935A84}" srcOrd="0" destOrd="0" presId="urn:microsoft.com/office/officeart/2005/8/layout/venn1"/>
    <dgm:cxn modelId="{BE74933D-15CD-430B-8211-0A0B9AA9E5B3}" srcId="{61DF09C9-BE42-46E5-B068-F841F6FC6BB1}" destId="{8F94226F-E063-4B56-8961-743D2173DFF2}" srcOrd="3" destOrd="0" parTransId="{7F0D6B1B-E534-4BC8-A548-34ED51E21C2D}" sibTransId="{421C0F4C-5459-4AFF-BB64-E5955998689C}"/>
    <dgm:cxn modelId="{6F13DA86-EABA-40E3-BB6E-58A4D1D18610}" srcId="{61DF09C9-BE42-46E5-B068-F841F6FC6BB1}" destId="{4812328F-6CC7-456C-8B3B-5D73E8B73B49}" srcOrd="5" destOrd="0" parTransId="{136C5D2E-431A-4122-A3D1-A5DAEA5EB93F}" sibTransId="{5C641281-5340-484A-9605-E1DCB76DB5AD}"/>
    <dgm:cxn modelId="{4364EDC1-0613-44AC-B40C-3631FE179C59}" type="presOf" srcId="{19888F04-D775-4DFD-B2BC-6D8A96E9F53B}" destId="{60E9D89F-5C3C-4685-9AFE-731CAA4E0AFF}" srcOrd="0" destOrd="0" presId="urn:microsoft.com/office/officeart/2005/8/layout/venn1"/>
    <dgm:cxn modelId="{0D782669-52BB-4FDD-842F-C2064C776832}" type="presOf" srcId="{5E5327FF-1010-44C9-879E-1BCF53264655}" destId="{1E250B53-790F-4A44-9BC5-9F3829F89112}" srcOrd="0" destOrd="0" presId="urn:microsoft.com/office/officeart/2005/8/layout/venn1"/>
    <dgm:cxn modelId="{1B757683-96F3-4FC8-A561-A23403B36B64}" type="presOf" srcId="{4812328F-6CC7-456C-8B3B-5D73E8B73B49}" destId="{7B1E4306-DBFE-46CA-8A6B-7DBF66067452}" srcOrd="0" destOrd="0" presId="urn:microsoft.com/office/officeart/2005/8/layout/venn1"/>
    <dgm:cxn modelId="{F77D3A15-5609-40F5-8268-5875CC3C6845}" srcId="{61DF09C9-BE42-46E5-B068-F841F6FC6BB1}" destId="{8F9AC08E-E6EF-4A26-BDEF-066BEE52FBD9}" srcOrd="7" destOrd="0" parTransId="{E03F87D5-7485-4F37-A729-FAEF9317E31E}" sibTransId="{26965522-805B-4DAE-879B-8092AF0398D8}"/>
    <dgm:cxn modelId="{4F6E8C18-3092-4F32-86B3-98ADF69FF172}" srcId="{61DF09C9-BE42-46E5-B068-F841F6FC6BB1}" destId="{D19439A7-CA45-4555-BBAB-E72434C31C9E}" srcOrd="0" destOrd="0" parTransId="{94C2690E-C140-4FEB-A6A3-FD018CABD30B}" sibTransId="{A2BAB9A7-B99A-40D7-AF60-4AA58E8AAE6C}"/>
    <dgm:cxn modelId="{84FA40FE-8019-448E-8C1B-51C6A06741E8}" type="presOf" srcId="{8F94226F-E063-4B56-8961-743D2173DFF2}" destId="{0D8E55DE-B919-46A2-8FF6-A305744CB632}" srcOrd="0" destOrd="0" presId="urn:microsoft.com/office/officeart/2005/8/layout/venn1"/>
    <dgm:cxn modelId="{5236A6C9-1EB8-436F-8CB7-942ABA4702DC}" type="presOf" srcId="{1A5C4AB5-B326-42E8-A4E2-F3F7A6C87F1E}" destId="{1A1F624A-DE7F-4CE4-A750-CAFCA7850FAA}" srcOrd="0" destOrd="0" presId="urn:microsoft.com/office/officeart/2005/8/layout/venn1"/>
    <dgm:cxn modelId="{92D60230-C7A2-4D82-99DB-5024D1D03241}" type="presOf" srcId="{D19439A7-CA45-4555-BBAB-E72434C31C9E}" destId="{04683674-C54A-43DC-9B76-F2785DC966A0}" srcOrd="0" destOrd="0" presId="urn:microsoft.com/office/officeart/2005/8/layout/venn1"/>
    <dgm:cxn modelId="{859B63F7-B2B0-47CB-A562-1A38BBEE087B}" srcId="{61DF09C9-BE42-46E5-B068-F841F6FC6BB1}" destId="{1A5C4AB5-B326-42E8-A4E2-F3F7A6C87F1E}" srcOrd="6" destOrd="0" parTransId="{C79D728B-28C6-405A-B000-F413AE2B57BE}" sibTransId="{274C6389-2078-4AFA-9714-12EB9E85CFA7}"/>
    <dgm:cxn modelId="{2106D40C-5783-4299-A876-1C006596CB4C}" srcId="{61DF09C9-BE42-46E5-B068-F841F6FC6BB1}" destId="{19888F04-D775-4DFD-B2BC-6D8A96E9F53B}" srcOrd="2" destOrd="0" parTransId="{478E474B-2352-4C58-907B-3EB7047EF864}" sibTransId="{76A6C99A-DA98-4A74-82F2-99E02D31C521}"/>
    <dgm:cxn modelId="{E9B77E2D-6D3F-4BFE-A86A-39696A8038FF}" type="presOf" srcId="{CDF41765-DA9E-4E55-A02B-B72836B4D7CD}" destId="{A65B5F2B-9DDE-47E4-A015-B58CD7265FB5}" srcOrd="0" destOrd="0" presId="urn:microsoft.com/office/officeart/2005/8/layout/venn1"/>
    <dgm:cxn modelId="{AC4D2B4B-246B-4318-ADF5-657E282C1AC7}" srcId="{61DF09C9-BE42-46E5-B068-F841F6FC6BB1}" destId="{5E5327FF-1010-44C9-879E-1BCF53264655}" srcOrd="4" destOrd="0" parTransId="{108D007E-DEE7-4D54-B5FC-86C5A2F19232}" sibTransId="{C2577532-8D72-4E97-BA28-248EDFC3F97C}"/>
    <dgm:cxn modelId="{2AD67A0B-AD7D-47C5-A42F-5F297334FE82}" type="presParOf" srcId="{72331F4C-725A-443A-A3F8-879154935A84}" destId="{F84EC5D5-9CF3-45E8-AB8C-7E2509B048A9}" srcOrd="0" destOrd="0" presId="urn:microsoft.com/office/officeart/2005/8/layout/venn1"/>
    <dgm:cxn modelId="{B18FE7B6-35D6-429B-8981-44FC407060D9}" type="presParOf" srcId="{72331F4C-725A-443A-A3F8-879154935A84}" destId="{04683674-C54A-43DC-9B76-F2785DC966A0}" srcOrd="1" destOrd="0" presId="urn:microsoft.com/office/officeart/2005/8/layout/venn1"/>
    <dgm:cxn modelId="{C7E1B003-F3A9-4D15-88D9-FE70BE346B76}" type="presParOf" srcId="{72331F4C-725A-443A-A3F8-879154935A84}" destId="{0D79E822-0292-434C-B49F-FAEEAA31D822}" srcOrd="2" destOrd="0" presId="urn:microsoft.com/office/officeart/2005/8/layout/venn1"/>
    <dgm:cxn modelId="{85ED58A3-DC3C-46FF-B55C-2F1E59468AF2}" type="presParOf" srcId="{72331F4C-725A-443A-A3F8-879154935A84}" destId="{A65B5F2B-9DDE-47E4-A015-B58CD7265FB5}" srcOrd="3" destOrd="0" presId="urn:microsoft.com/office/officeart/2005/8/layout/venn1"/>
    <dgm:cxn modelId="{E71D0F0F-3408-44E3-80CE-1423635AA84A}" type="presParOf" srcId="{72331F4C-725A-443A-A3F8-879154935A84}" destId="{46B52882-E6E2-4183-931A-5D88609956E9}" srcOrd="4" destOrd="0" presId="urn:microsoft.com/office/officeart/2005/8/layout/venn1"/>
    <dgm:cxn modelId="{1359CD2C-FE4E-4E27-9B2F-1DA37631D650}" type="presParOf" srcId="{72331F4C-725A-443A-A3F8-879154935A84}" destId="{60E9D89F-5C3C-4685-9AFE-731CAA4E0AFF}" srcOrd="5" destOrd="0" presId="urn:microsoft.com/office/officeart/2005/8/layout/venn1"/>
    <dgm:cxn modelId="{45C8358E-1FA2-4894-82FB-70646D40DDA1}" type="presParOf" srcId="{72331F4C-725A-443A-A3F8-879154935A84}" destId="{9FA61E50-CCC5-4D2E-B5A8-D61CA004EE92}" srcOrd="6" destOrd="0" presId="urn:microsoft.com/office/officeart/2005/8/layout/venn1"/>
    <dgm:cxn modelId="{0231081F-FBEE-44D4-8FE6-BA020D464EFF}" type="presParOf" srcId="{72331F4C-725A-443A-A3F8-879154935A84}" destId="{0D8E55DE-B919-46A2-8FF6-A305744CB632}" srcOrd="7" destOrd="0" presId="urn:microsoft.com/office/officeart/2005/8/layout/venn1"/>
    <dgm:cxn modelId="{CCED5969-226C-4D9A-9F38-8B5E0D971E9A}" type="presParOf" srcId="{72331F4C-725A-443A-A3F8-879154935A84}" destId="{0D53AFB9-A37D-4A23-9AD7-844889FF3178}" srcOrd="8" destOrd="0" presId="urn:microsoft.com/office/officeart/2005/8/layout/venn1"/>
    <dgm:cxn modelId="{E67010D8-A8DE-4721-88B1-ECDFF03AE89C}" type="presParOf" srcId="{72331F4C-725A-443A-A3F8-879154935A84}" destId="{1E250B53-790F-4A44-9BC5-9F3829F89112}" srcOrd="9" destOrd="0" presId="urn:microsoft.com/office/officeart/2005/8/layout/venn1"/>
    <dgm:cxn modelId="{B163786B-2D19-46D0-A796-520EB2626F5B}" type="presParOf" srcId="{72331F4C-725A-443A-A3F8-879154935A84}" destId="{FBC260DB-193D-4EFD-AC26-018F3A9DCEAB}" srcOrd="10" destOrd="0" presId="urn:microsoft.com/office/officeart/2005/8/layout/venn1"/>
    <dgm:cxn modelId="{21B2E980-7B0E-4E4F-932D-69D071F15FAF}" type="presParOf" srcId="{72331F4C-725A-443A-A3F8-879154935A84}" destId="{7B1E4306-DBFE-46CA-8A6B-7DBF66067452}" srcOrd="11" destOrd="0" presId="urn:microsoft.com/office/officeart/2005/8/layout/venn1"/>
    <dgm:cxn modelId="{84F58CF1-60C7-4C90-A38E-549D2807E5C5}" type="presParOf" srcId="{72331F4C-725A-443A-A3F8-879154935A84}" destId="{9B1AFF9A-1958-4282-B37E-05B1806CB279}" srcOrd="12" destOrd="0" presId="urn:microsoft.com/office/officeart/2005/8/layout/venn1"/>
    <dgm:cxn modelId="{65B27FB8-C232-46F4-A5FD-F0C18CF56273}" type="presParOf" srcId="{72331F4C-725A-443A-A3F8-879154935A84}" destId="{1A1F624A-DE7F-4CE4-A750-CAFCA7850FAA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B63A73-3978-4B11-9C8E-229B952E8F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9E434D-EBB3-4808-8BBB-D504612962C0}">
      <dgm:prSet/>
      <dgm:spPr/>
      <dgm:t>
        <a:bodyPr/>
        <a:lstStyle/>
        <a:p>
          <a:pPr rtl="0"/>
          <a:r>
            <a:rPr lang="ru-RU" dirty="0" err="1"/>
            <a:t>Галоидсодержащие</a:t>
          </a:r>
          <a:r>
            <a:rPr lang="ru-RU" dirty="0"/>
            <a:t> — </a:t>
          </a:r>
          <a:r>
            <a:rPr lang="ru-RU" dirty="0" err="1"/>
            <a:t>дезсредства</a:t>
          </a:r>
          <a:r>
            <a:rPr lang="ru-RU" dirty="0"/>
            <a:t> на основе хлора, </a:t>
          </a:r>
          <a:r>
            <a:rPr lang="ru-RU" dirty="0" err="1"/>
            <a:t>хлорактивные</a:t>
          </a:r>
          <a:endParaRPr lang="ru-RU" dirty="0"/>
        </a:p>
      </dgm:t>
    </dgm:pt>
    <dgm:pt modelId="{14E09CEA-7F45-44CF-A5AE-AE3332630779}" type="parTrans" cxnId="{7749F3E5-3E4C-4049-AF36-7CF6994DB782}">
      <dgm:prSet/>
      <dgm:spPr/>
      <dgm:t>
        <a:bodyPr/>
        <a:lstStyle/>
        <a:p>
          <a:endParaRPr lang="ru-RU"/>
        </a:p>
      </dgm:t>
    </dgm:pt>
    <dgm:pt modelId="{4C6C2824-29B4-4E50-81FE-ACEAB07FA07E}" type="sibTrans" cxnId="{7749F3E5-3E4C-4049-AF36-7CF6994DB782}">
      <dgm:prSet/>
      <dgm:spPr/>
      <dgm:t>
        <a:bodyPr/>
        <a:lstStyle/>
        <a:p>
          <a:endParaRPr lang="ru-RU"/>
        </a:p>
      </dgm:t>
    </dgm:pt>
    <dgm:pt modelId="{EE84EF58-7F0D-4AF2-9CE6-855BC942F670}">
      <dgm:prSet/>
      <dgm:spPr/>
      <dgm:t>
        <a:bodyPr/>
        <a:lstStyle/>
        <a:p>
          <a:pPr rtl="0"/>
          <a:r>
            <a:rPr lang="ru-RU" dirty="0" err="1"/>
            <a:t>Кислородактивные</a:t>
          </a:r>
          <a:r>
            <a:rPr lang="ru-RU" dirty="0"/>
            <a:t> — </a:t>
          </a:r>
          <a:r>
            <a:rPr lang="ru-RU" dirty="0" err="1"/>
            <a:t>дезсредства</a:t>
          </a:r>
          <a:r>
            <a:rPr lang="ru-RU" dirty="0"/>
            <a:t> на основе перекиси водорода в концентрации не менее 3%;</a:t>
          </a:r>
        </a:p>
      </dgm:t>
    </dgm:pt>
    <dgm:pt modelId="{FEF7F9AD-1E80-426A-9FB8-EBC56A18DB48}" type="parTrans" cxnId="{B5384479-1B81-4D77-801A-D69B28CA0AD8}">
      <dgm:prSet/>
      <dgm:spPr/>
      <dgm:t>
        <a:bodyPr/>
        <a:lstStyle/>
        <a:p>
          <a:endParaRPr lang="ru-RU"/>
        </a:p>
      </dgm:t>
    </dgm:pt>
    <dgm:pt modelId="{249B4E7D-BA88-497B-A83B-96A4C57C374E}" type="sibTrans" cxnId="{B5384479-1B81-4D77-801A-D69B28CA0AD8}">
      <dgm:prSet/>
      <dgm:spPr/>
      <dgm:t>
        <a:bodyPr/>
        <a:lstStyle/>
        <a:p>
          <a:endParaRPr lang="ru-RU"/>
        </a:p>
      </dgm:t>
    </dgm:pt>
    <dgm:pt modelId="{228785D2-F8D4-47CF-B6BE-CA6396E51632}">
      <dgm:prSet/>
      <dgm:spPr/>
      <dgm:t>
        <a:bodyPr/>
        <a:lstStyle/>
        <a:p>
          <a:pPr rtl="0"/>
          <a:r>
            <a:rPr lang="ru-RU" dirty="0" err="1"/>
            <a:t>Альдегидсодержащие</a:t>
          </a:r>
          <a:r>
            <a:rPr lang="ru-RU" dirty="0"/>
            <a:t> — </a:t>
          </a:r>
          <a:r>
            <a:rPr lang="ru-RU" dirty="0" err="1"/>
            <a:t>дезсредства</a:t>
          </a:r>
          <a:r>
            <a:rPr lang="ru-RU" dirty="0"/>
            <a:t> на основе </a:t>
          </a:r>
          <a:r>
            <a:rPr lang="ru-RU" dirty="0" err="1"/>
            <a:t>глутарового</a:t>
          </a:r>
          <a:r>
            <a:rPr lang="ru-RU" dirty="0"/>
            <a:t> и ортофталевого альдегидов, </a:t>
          </a:r>
          <a:r>
            <a:rPr lang="ru-RU" dirty="0" err="1"/>
            <a:t>альдегиа</a:t>
          </a:r>
          <a:r>
            <a:rPr lang="ru-RU" dirty="0"/>
            <a:t> янтарной кислоты;</a:t>
          </a:r>
        </a:p>
      </dgm:t>
    </dgm:pt>
    <dgm:pt modelId="{D07D9FEE-38A5-489C-AABD-3289147DC86F}" type="parTrans" cxnId="{6A624FCD-5D25-4B75-AF47-63F7B77FDC7C}">
      <dgm:prSet/>
      <dgm:spPr/>
      <dgm:t>
        <a:bodyPr/>
        <a:lstStyle/>
        <a:p>
          <a:endParaRPr lang="ru-RU"/>
        </a:p>
      </dgm:t>
    </dgm:pt>
    <dgm:pt modelId="{85C0BA69-050D-4E6A-97CA-7BA541446D92}" type="sibTrans" cxnId="{6A624FCD-5D25-4B75-AF47-63F7B77FDC7C}">
      <dgm:prSet/>
      <dgm:spPr/>
      <dgm:t>
        <a:bodyPr/>
        <a:lstStyle/>
        <a:p>
          <a:endParaRPr lang="ru-RU"/>
        </a:p>
      </dgm:t>
    </dgm:pt>
    <dgm:pt modelId="{BBF16FA7-2083-41D2-8CB1-0F0B27FAA985}">
      <dgm:prSet/>
      <dgm:spPr/>
      <dgm:t>
        <a:bodyPr/>
        <a:lstStyle/>
        <a:p>
          <a:pPr rtl="0"/>
          <a:r>
            <a:rPr lang="ru-RU" dirty="0"/>
            <a:t>Катионные </a:t>
          </a:r>
          <a:r>
            <a:rPr lang="ru-RU" dirty="0" smtClean="0"/>
            <a:t>поверхностно-активные </a:t>
          </a:r>
          <a:r>
            <a:rPr lang="ru-RU" dirty="0"/>
            <a:t>вещества (КПАВ) — </a:t>
          </a:r>
          <a:r>
            <a:rPr lang="ru-RU" dirty="0" err="1"/>
            <a:t>дезсредства</a:t>
          </a:r>
          <a:r>
            <a:rPr lang="ru-RU" dirty="0"/>
            <a:t> на основе ЧАС, аминов;</a:t>
          </a:r>
        </a:p>
      </dgm:t>
    </dgm:pt>
    <dgm:pt modelId="{9B5B92D5-AB68-4998-AA32-C934BD8238EA}" type="parTrans" cxnId="{3353236F-8996-4F53-A86E-14296649148F}">
      <dgm:prSet/>
      <dgm:spPr/>
      <dgm:t>
        <a:bodyPr/>
        <a:lstStyle/>
        <a:p>
          <a:endParaRPr lang="ru-RU"/>
        </a:p>
      </dgm:t>
    </dgm:pt>
    <dgm:pt modelId="{21102BC8-7C97-4E51-8E2F-B1CCA747ECC9}" type="sibTrans" cxnId="{3353236F-8996-4F53-A86E-14296649148F}">
      <dgm:prSet/>
      <dgm:spPr/>
      <dgm:t>
        <a:bodyPr/>
        <a:lstStyle/>
        <a:p>
          <a:endParaRPr lang="ru-RU"/>
        </a:p>
      </dgm:t>
    </dgm:pt>
    <dgm:pt modelId="{683A7E00-6287-4D74-8FA9-57FB427F36BD}">
      <dgm:prSet/>
      <dgm:spPr/>
      <dgm:t>
        <a:bodyPr/>
        <a:lstStyle/>
        <a:p>
          <a:pPr rtl="0"/>
          <a:r>
            <a:rPr lang="ru-RU" dirty="0" err="1"/>
            <a:t>Гуанидинсодержащие</a:t>
          </a:r>
          <a:r>
            <a:rPr lang="ru-RU" dirty="0"/>
            <a:t> — </a:t>
          </a:r>
          <a:r>
            <a:rPr lang="ru-RU" dirty="0" err="1"/>
            <a:t>дезсредства</a:t>
          </a:r>
          <a:r>
            <a:rPr lang="ru-RU" dirty="0"/>
            <a:t> на основе </a:t>
          </a:r>
          <a:r>
            <a:rPr lang="ru-RU" dirty="0" err="1"/>
            <a:t>гуанидинов</a:t>
          </a:r>
          <a:r>
            <a:rPr lang="ru-RU" dirty="0"/>
            <a:t> и </a:t>
          </a:r>
          <a:r>
            <a:rPr lang="ru-RU" dirty="0" err="1"/>
            <a:t>бигуанидов</a:t>
          </a:r>
          <a:r>
            <a:rPr lang="ru-RU" dirty="0"/>
            <a:t>;</a:t>
          </a:r>
        </a:p>
      </dgm:t>
    </dgm:pt>
    <dgm:pt modelId="{1A7F120C-20C8-4367-BFE7-774606712C0D}" type="parTrans" cxnId="{9F776CD3-812E-40EA-99D6-F134EE81A1E3}">
      <dgm:prSet/>
      <dgm:spPr/>
      <dgm:t>
        <a:bodyPr/>
        <a:lstStyle/>
        <a:p>
          <a:endParaRPr lang="ru-RU"/>
        </a:p>
      </dgm:t>
    </dgm:pt>
    <dgm:pt modelId="{73B894C7-22EE-45CD-8598-E2E4BB8321DC}" type="sibTrans" cxnId="{9F776CD3-812E-40EA-99D6-F134EE81A1E3}">
      <dgm:prSet/>
      <dgm:spPr/>
      <dgm:t>
        <a:bodyPr/>
        <a:lstStyle/>
        <a:p>
          <a:endParaRPr lang="ru-RU"/>
        </a:p>
      </dgm:t>
    </dgm:pt>
    <dgm:pt modelId="{95749F5D-93E0-4DB8-9208-C8C3F7860F01}">
      <dgm:prSet/>
      <dgm:spPr/>
      <dgm:t>
        <a:bodyPr/>
        <a:lstStyle/>
        <a:p>
          <a:pPr rtl="0"/>
          <a:r>
            <a:rPr lang="ru-RU" b="0" u="sng" dirty="0">
              <a:solidFill>
                <a:schemeClr val="bg1"/>
              </a:solidFill>
              <a:hlinkClick xmlns:r="http://schemas.openxmlformats.org/officeDocument/2006/relationships" r:id="rId1"/>
            </a:rPr>
            <a:t>Спиртосодержащие</a:t>
          </a:r>
          <a:r>
            <a:rPr lang="ru-RU" dirty="0">
              <a:solidFill>
                <a:schemeClr val="bg1"/>
              </a:solidFill>
            </a:rPr>
            <a:t> —</a:t>
          </a:r>
          <a:r>
            <a:rPr lang="ru-RU" dirty="0"/>
            <a:t> </a:t>
          </a:r>
          <a:r>
            <a:rPr lang="ru-RU" dirty="0" err="1"/>
            <a:t>дезсредства</a:t>
          </a:r>
          <a:r>
            <a:rPr lang="ru-RU" dirty="0"/>
            <a:t> на основе этанола, </a:t>
          </a:r>
          <a:r>
            <a:rPr lang="ru-RU" dirty="0" err="1"/>
            <a:t>пропанола</a:t>
          </a:r>
          <a:r>
            <a:rPr lang="ru-RU" dirty="0"/>
            <a:t> и других спиртов (в качестве кожных антисептиков и </a:t>
          </a:r>
          <a:r>
            <a:rPr lang="ru-RU" dirty="0" err="1"/>
            <a:t>дезсредств</a:t>
          </a:r>
          <a:r>
            <a:rPr lang="ru-RU" dirty="0"/>
            <a:t> для обработки небольших поверхностей.</a:t>
          </a:r>
        </a:p>
      </dgm:t>
    </dgm:pt>
    <dgm:pt modelId="{59BA4434-911C-4DC2-9041-63B39E32EBF7}" type="parTrans" cxnId="{4AB69850-1BE0-4A65-A041-D2DFC48B7177}">
      <dgm:prSet/>
      <dgm:spPr/>
      <dgm:t>
        <a:bodyPr/>
        <a:lstStyle/>
        <a:p>
          <a:endParaRPr lang="ru-RU"/>
        </a:p>
      </dgm:t>
    </dgm:pt>
    <dgm:pt modelId="{6B089538-5C40-4A71-B5D5-AA572B79F732}" type="sibTrans" cxnId="{4AB69850-1BE0-4A65-A041-D2DFC48B7177}">
      <dgm:prSet/>
      <dgm:spPr/>
      <dgm:t>
        <a:bodyPr/>
        <a:lstStyle/>
        <a:p>
          <a:endParaRPr lang="ru-RU"/>
        </a:p>
      </dgm:t>
    </dgm:pt>
    <dgm:pt modelId="{AAC63173-A252-4D28-AF41-FBB33BBC0843}">
      <dgm:prSet/>
      <dgm:spPr/>
      <dgm:t>
        <a:bodyPr/>
        <a:lstStyle/>
        <a:p>
          <a:pPr rtl="0"/>
          <a:r>
            <a:rPr lang="ru-RU" dirty="0"/>
            <a:t>Третичные амины в концентрации в рабочем растворе не менее 0,05%.</a:t>
          </a:r>
        </a:p>
      </dgm:t>
    </dgm:pt>
    <dgm:pt modelId="{324E8CD2-D775-4D75-8278-F40D5CF64017}" type="sibTrans" cxnId="{09AB18D0-98F2-4B4B-8A85-4D45B5F4E3B8}">
      <dgm:prSet/>
      <dgm:spPr/>
      <dgm:t>
        <a:bodyPr/>
        <a:lstStyle/>
        <a:p>
          <a:endParaRPr lang="ru-RU"/>
        </a:p>
      </dgm:t>
    </dgm:pt>
    <dgm:pt modelId="{D28A6D3F-C45B-4105-99A4-B51C772AED37}" type="parTrans" cxnId="{09AB18D0-98F2-4B4B-8A85-4D45B5F4E3B8}">
      <dgm:prSet/>
      <dgm:spPr/>
      <dgm:t>
        <a:bodyPr/>
        <a:lstStyle/>
        <a:p>
          <a:endParaRPr lang="ru-RU"/>
        </a:p>
      </dgm:t>
    </dgm:pt>
    <dgm:pt modelId="{2EE563B5-B59F-4C51-B4F7-926F7E2CEFC2}" type="pres">
      <dgm:prSet presAssocID="{32B63A73-3978-4B11-9C8E-229B952E8F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861E31-F6CB-4CE3-8978-752E73553CC0}" type="pres">
      <dgm:prSet presAssocID="{0B9E434D-EBB3-4808-8BBB-D504612962C0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E9B50-8DF3-4173-B4DC-115723630957}" type="pres">
      <dgm:prSet presAssocID="{4C6C2824-29B4-4E50-81FE-ACEAB07FA07E}" presName="spacer" presStyleCnt="0"/>
      <dgm:spPr/>
    </dgm:pt>
    <dgm:pt modelId="{B79468D1-B9A2-4284-82E3-9A27C2ACCF3A}" type="pres">
      <dgm:prSet presAssocID="{EE84EF58-7F0D-4AF2-9CE6-855BC942F67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C9F96-F4CF-44D4-BC86-35501ECCB403}" type="pres">
      <dgm:prSet presAssocID="{249B4E7D-BA88-497B-A83B-96A4C57C374E}" presName="spacer" presStyleCnt="0"/>
      <dgm:spPr/>
    </dgm:pt>
    <dgm:pt modelId="{EFAD4853-65CA-4455-8E07-C7BEF7B32FAC}" type="pres">
      <dgm:prSet presAssocID="{228785D2-F8D4-47CF-B6BE-CA6396E5163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DD2F4-81F6-4B73-BC7B-6772BF82A2A3}" type="pres">
      <dgm:prSet presAssocID="{85C0BA69-050D-4E6A-97CA-7BA541446D92}" presName="spacer" presStyleCnt="0"/>
      <dgm:spPr/>
    </dgm:pt>
    <dgm:pt modelId="{564BE228-700E-44B3-9902-AA8918A27CFE}" type="pres">
      <dgm:prSet presAssocID="{BBF16FA7-2083-41D2-8CB1-0F0B27FAA985}" presName="parentText" presStyleLbl="node1" presStyleIdx="3" presStyleCnt="7" custScaleY="2055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E2F99-B798-40E5-B0F4-C3A66EA862EC}" type="pres">
      <dgm:prSet presAssocID="{21102BC8-7C97-4E51-8E2F-B1CCA747ECC9}" presName="spacer" presStyleCnt="0"/>
      <dgm:spPr/>
    </dgm:pt>
    <dgm:pt modelId="{996FE808-9A0E-4702-87D5-FDFB2763600A}" type="pres">
      <dgm:prSet presAssocID="{683A7E00-6287-4D74-8FA9-57FB427F36BD}" presName="parentText" presStyleLbl="node1" presStyleIdx="4" presStyleCnt="7" custScaleY="1981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A34AB-3BE3-4E81-9F31-0222280613A0}" type="pres">
      <dgm:prSet presAssocID="{73B894C7-22EE-45CD-8598-E2E4BB8321DC}" presName="spacer" presStyleCnt="0"/>
      <dgm:spPr/>
    </dgm:pt>
    <dgm:pt modelId="{23A07C22-7C5E-4DC1-A5D5-341DBF4C3302}" type="pres">
      <dgm:prSet presAssocID="{95749F5D-93E0-4DB8-9208-C8C3F7860F01}" presName="parentText" presStyleLbl="node1" presStyleIdx="5" presStyleCnt="7" custScaleY="2003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79E2B-090B-4A05-B481-46EB9C1059A2}" type="pres">
      <dgm:prSet presAssocID="{6B089538-5C40-4A71-B5D5-AA572B79F732}" presName="spacer" presStyleCnt="0"/>
      <dgm:spPr/>
    </dgm:pt>
    <dgm:pt modelId="{E0A18F34-2616-40FE-B63B-C506D00EFFD2}" type="pres">
      <dgm:prSet presAssocID="{AAC63173-A252-4D28-AF41-FBB33BBC0843}" presName="parentText" presStyleLbl="node1" presStyleIdx="6" presStyleCnt="7" custScaleY="189126" custLinFactNeighborX="-625" custLinFactNeighborY="473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3402D6-C213-4D8F-82C5-F396D6ACD8A6}" type="presOf" srcId="{BBF16FA7-2083-41D2-8CB1-0F0B27FAA985}" destId="{564BE228-700E-44B3-9902-AA8918A27CFE}" srcOrd="0" destOrd="0" presId="urn:microsoft.com/office/officeart/2005/8/layout/vList2"/>
    <dgm:cxn modelId="{37448E73-6D00-4011-8ABA-D1A9D1502341}" type="presOf" srcId="{32B63A73-3978-4B11-9C8E-229B952E8F0D}" destId="{2EE563B5-B59F-4C51-B4F7-926F7E2CEFC2}" srcOrd="0" destOrd="0" presId="urn:microsoft.com/office/officeart/2005/8/layout/vList2"/>
    <dgm:cxn modelId="{3353236F-8996-4F53-A86E-14296649148F}" srcId="{32B63A73-3978-4B11-9C8E-229B952E8F0D}" destId="{BBF16FA7-2083-41D2-8CB1-0F0B27FAA985}" srcOrd="3" destOrd="0" parTransId="{9B5B92D5-AB68-4998-AA32-C934BD8238EA}" sibTransId="{21102BC8-7C97-4E51-8E2F-B1CCA747ECC9}"/>
    <dgm:cxn modelId="{B5384479-1B81-4D77-801A-D69B28CA0AD8}" srcId="{32B63A73-3978-4B11-9C8E-229B952E8F0D}" destId="{EE84EF58-7F0D-4AF2-9CE6-855BC942F670}" srcOrd="1" destOrd="0" parTransId="{FEF7F9AD-1E80-426A-9FB8-EBC56A18DB48}" sibTransId="{249B4E7D-BA88-497B-A83B-96A4C57C374E}"/>
    <dgm:cxn modelId="{998F632D-58A4-470E-B6A9-0EAA7EDF623D}" type="presOf" srcId="{AAC63173-A252-4D28-AF41-FBB33BBC0843}" destId="{E0A18F34-2616-40FE-B63B-C506D00EFFD2}" srcOrd="0" destOrd="0" presId="urn:microsoft.com/office/officeart/2005/8/layout/vList2"/>
    <dgm:cxn modelId="{B44174B3-4B6F-450D-BE22-DEC4EC34B443}" type="presOf" srcId="{683A7E00-6287-4D74-8FA9-57FB427F36BD}" destId="{996FE808-9A0E-4702-87D5-FDFB2763600A}" srcOrd="0" destOrd="0" presId="urn:microsoft.com/office/officeart/2005/8/layout/vList2"/>
    <dgm:cxn modelId="{D40F96BC-2E33-46FF-AA96-37391A2B63CC}" type="presOf" srcId="{228785D2-F8D4-47CF-B6BE-CA6396E51632}" destId="{EFAD4853-65CA-4455-8E07-C7BEF7B32FAC}" srcOrd="0" destOrd="0" presId="urn:microsoft.com/office/officeart/2005/8/layout/vList2"/>
    <dgm:cxn modelId="{9F776CD3-812E-40EA-99D6-F134EE81A1E3}" srcId="{32B63A73-3978-4B11-9C8E-229B952E8F0D}" destId="{683A7E00-6287-4D74-8FA9-57FB427F36BD}" srcOrd="4" destOrd="0" parTransId="{1A7F120C-20C8-4367-BFE7-774606712C0D}" sibTransId="{73B894C7-22EE-45CD-8598-E2E4BB8321DC}"/>
    <dgm:cxn modelId="{067A91A9-661A-426F-802B-88C4E387B773}" type="presOf" srcId="{0B9E434D-EBB3-4808-8BBB-D504612962C0}" destId="{FE861E31-F6CB-4CE3-8978-752E73553CC0}" srcOrd="0" destOrd="0" presId="urn:microsoft.com/office/officeart/2005/8/layout/vList2"/>
    <dgm:cxn modelId="{6A624FCD-5D25-4B75-AF47-63F7B77FDC7C}" srcId="{32B63A73-3978-4B11-9C8E-229B952E8F0D}" destId="{228785D2-F8D4-47CF-B6BE-CA6396E51632}" srcOrd="2" destOrd="0" parTransId="{D07D9FEE-38A5-489C-AABD-3289147DC86F}" sibTransId="{85C0BA69-050D-4E6A-97CA-7BA541446D92}"/>
    <dgm:cxn modelId="{2E33C5C4-08F8-4CB6-8DCB-7007CD7ED226}" type="presOf" srcId="{EE84EF58-7F0D-4AF2-9CE6-855BC942F670}" destId="{B79468D1-B9A2-4284-82E3-9A27C2ACCF3A}" srcOrd="0" destOrd="0" presId="urn:microsoft.com/office/officeart/2005/8/layout/vList2"/>
    <dgm:cxn modelId="{7749F3E5-3E4C-4049-AF36-7CF6994DB782}" srcId="{32B63A73-3978-4B11-9C8E-229B952E8F0D}" destId="{0B9E434D-EBB3-4808-8BBB-D504612962C0}" srcOrd="0" destOrd="0" parTransId="{14E09CEA-7F45-44CF-A5AE-AE3332630779}" sibTransId="{4C6C2824-29B4-4E50-81FE-ACEAB07FA07E}"/>
    <dgm:cxn modelId="{4597E083-09BE-4AF4-B0CE-0A3788E05010}" type="presOf" srcId="{95749F5D-93E0-4DB8-9208-C8C3F7860F01}" destId="{23A07C22-7C5E-4DC1-A5D5-341DBF4C3302}" srcOrd="0" destOrd="0" presId="urn:microsoft.com/office/officeart/2005/8/layout/vList2"/>
    <dgm:cxn modelId="{4AB69850-1BE0-4A65-A041-D2DFC48B7177}" srcId="{32B63A73-3978-4B11-9C8E-229B952E8F0D}" destId="{95749F5D-93E0-4DB8-9208-C8C3F7860F01}" srcOrd="5" destOrd="0" parTransId="{59BA4434-911C-4DC2-9041-63B39E32EBF7}" sibTransId="{6B089538-5C40-4A71-B5D5-AA572B79F732}"/>
    <dgm:cxn modelId="{09AB18D0-98F2-4B4B-8A85-4D45B5F4E3B8}" srcId="{32B63A73-3978-4B11-9C8E-229B952E8F0D}" destId="{AAC63173-A252-4D28-AF41-FBB33BBC0843}" srcOrd="6" destOrd="0" parTransId="{D28A6D3F-C45B-4105-99A4-B51C772AED37}" sibTransId="{324E8CD2-D775-4D75-8278-F40D5CF64017}"/>
    <dgm:cxn modelId="{9C6A7D11-A227-4F8E-AFCF-EB38322D2EC1}" type="presParOf" srcId="{2EE563B5-B59F-4C51-B4F7-926F7E2CEFC2}" destId="{FE861E31-F6CB-4CE3-8978-752E73553CC0}" srcOrd="0" destOrd="0" presId="urn:microsoft.com/office/officeart/2005/8/layout/vList2"/>
    <dgm:cxn modelId="{F639D106-90A0-48E7-BD27-642BA982D3C8}" type="presParOf" srcId="{2EE563B5-B59F-4C51-B4F7-926F7E2CEFC2}" destId="{383E9B50-8DF3-4173-B4DC-115723630957}" srcOrd="1" destOrd="0" presId="urn:microsoft.com/office/officeart/2005/8/layout/vList2"/>
    <dgm:cxn modelId="{C564A44A-CFAF-4AD3-A6E6-AE68D6C707AA}" type="presParOf" srcId="{2EE563B5-B59F-4C51-B4F7-926F7E2CEFC2}" destId="{B79468D1-B9A2-4284-82E3-9A27C2ACCF3A}" srcOrd="2" destOrd="0" presId="urn:microsoft.com/office/officeart/2005/8/layout/vList2"/>
    <dgm:cxn modelId="{8C918073-7B9D-4A05-876C-B2E9866942CF}" type="presParOf" srcId="{2EE563B5-B59F-4C51-B4F7-926F7E2CEFC2}" destId="{610C9F96-F4CF-44D4-BC86-35501ECCB403}" srcOrd="3" destOrd="0" presId="urn:microsoft.com/office/officeart/2005/8/layout/vList2"/>
    <dgm:cxn modelId="{EC50CBF5-4C22-4EF2-B3FC-DBD81D78A1E5}" type="presParOf" srcId="{2EE563B5-B59F-4C51-B4F7-926F7E2CEFC2}" destId="{EFAD4853-65CA-4455-8E07-C7BEF7B32FAC}" srcOrd="4" destOrd="0" presId="urn:microsoft.com/office/officeart/2005/8/layout/vList2"/>
    <dgm:cxn modelId="{6A87A932-48B0-4CB2-B898-E65506D14142}" type="presParOf" srcId="{2EE563B5-B59F-4C51-B4F7-926F7E2CEFC2}" destId="{C91DD2F4-81F6-4B73-BC7B-6772BF82A2A3}" srcOrd="5" destOrd="0" presId="urn:microsoft.com/office/officeart/2005/8/layout/vList2"/>
    <dgm:cxn modelId="{D937BAA1-8F4F-482B-B90B-112F49349F0A}" type="presParOf" srcId="{2EE563B5-B59F-4C51-B4F7-926F7E2CEFC2}" destId="{564BE228-700E-44B3-9902-AA8918A27CFE}" srcOrd="6" destOrd="0" presId="urn:microsoft.com/office/officeart/2005/8/layout/vList2"/>
    <dgm:cxn modelId="{F25D5444-D226-415F-9EC1-128124F15083}" type="presParOf" srcId="{2EE563B5-B59F-4C51-B4F7-926F7E2CEFC2}" destId="{E37E2F99-B798-40E5-B0F4-C3A66EA862EC}" srcOrd="7" destOrd="0" presId="urn:microsoft.com/office/officeart/2005/8/layout/vList2"/>
    <dgm:cxn modelId="{CA1C6FC6-2570-482C-87E3-B4317D6B6F66}" type="presParOf" srcId="{2EE563B5-B59F-4C51-B4F7-926F7E2CEFC2}" destId="{996FE808-9A0E-4702-87D5-FDFB2763600A}" srcOrd="8" destOrd="0" presId="urn:microsoft.com/office/officeart/2005/8/layout/vList2"/>
    <dgm:cxn modelId="{23345CCD-4FBD-406D-A605-163CF88E7435}" type="presParOf" srcId="{2EE563B5-B59F-4C51-B4F7-926F7E2CEFC2}" destId="{617A34AB-3BE3-4E81-9F31-0222280613A0}" srcOrd="9" destOrd="0" presId="urn:microsoft.com/office/officeart/2005/8/layout/vList2"/>
    <dgm:cxn modelId="{DD210DEA-784D-4507-8A2D-96F76A6D9786}" type="presParOf" srcId="{2EE563B5-B59F-4C51-B4F7-926F7E2CEFC2}" destId="{23A07C22-7C5E-4DC1-A5D5-341DBF4C3302}" srcOrd="10" destOrd="0" presId="urn:microsoft.com/office/officeart/2005/8/layout/vList2"/>
    <dgm:cxn modelId="{B2804248-4703-43A7-B88F-51A1B8860EDE}" type="presParOf" srcId="{2EE563B5-B59F-4C51-B4F7-926F7E2CEFC2}" destId="{26079E2B-090B-4A05-B481-46EB9C1059A2}" srcOrd="11" destOrd="0" presId="urn:microsoft.com/office/officeart/2005/8/layout/vList2"/>
    <dgm:cxn modelId="{AAE02867-BC60-4A55-BB2E-3566EDDBFBE9}" type="presParOf" srcId="{2EE563B5-B59F-4C51-B4F7-926F7E2CEFC2}" destId="{E0A18F34-2616-40FE-B63B-C506D00EFFD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EC5D5-9CF3-45E8-AB8C-7E2509B048A9}">
      <dsp:nvSpPr>
        <dsp:cNvPr id="0" name=""/>
        <dsp:cNvSpPr/>
      </dsp:nvSpPr>
      <dsp:spPr>
        <a:xfrm>
          <a:off x="3551820" y="1200028"/>
          <a:ext cx="1537318" cy="15375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4683674-C54A-43DC-9B76-F2785DC966A0}">
      <dsp:nvSpPr>
        <dsp:cNvPr id="0" name=""/>
        <dsp:cNvSpPr/>
      </dsp:nvSpPr>
      <dsp:spPr>
        <a:xfrm>
          <a:off x="3439724" y="0"/>
          <a:ext cx="1761510" cy="9426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жидкость</a:t>
          </a:r>
        </a:p>
      </dsp:txBody>
      <dsp:txXfrm>
        <a:off x="3439724" y="0"/>
        <a:ext cx="1761510" cy="942677"/>
      </dsp:txXfrm>
    </dsp:sp>
    <dsp:sp modelId="{0D79E822-0292-434C-B49F-FAEEAA31D822}">
      <dsp:nvSpPr>
        <dsp:cNvPr id="0" name=""/>
        <dsp:cNvSpPr/>
      </dsp:nvSpPr>
      <dsp:spPr>
        <a:xfrm>
          <a:off x="4002767" y="1416844"/>
          <a:ext cx="1537318" cy="15375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65B5F2B-9DDE-47E4-A015-B58CD7265FB5}">
      <dsp:nvSpPr>
        <dsp:cNvPr id="0" name=""/>
        <dsp:cNvSpPr/>
      </dsp:nvSpPr>
      <dsp:spPr>
        <a:xfrm>
          <a:off x="5729688" y="895543"/>
          <a:ext cx="1665428" cy="10369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суспензия</a:t>
          </a:r>
        </a:p>
      </dsp:txBody>
      <dsp:txXfrm>
        <a:off x="5729688" y="895543"/>
        <a:ext cx="1665428" cy="1036945"/>
      </dsp:txXfrm>
    </dsp:sp>
    <dsp:sp modelId="{46B52882-E6E2-4183-931A-5D88609956E9}">
      <dsp:nvSpPr>
        <dsp:cNvPr id="0" name=""/>
        <dsp:cNvSpPr/>
      </dsp:nvSpPr>
      <dsp:spPr>
        <a:xfrm>
          <a:off x="4113582" y="1904679"/>
          <a:ext cx="1537318" cy="15375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0E9D89F-5C3C-4685-9AFE-731CAA4E0AFF}">
      <dsp:nvSpPr>
        <dsp:cNvPr id="0" name=""/>
        <dsp:cNvSpPr/>
      </dsp:nvSpPr>
      <dsp:spPr>
        <a:xfrm>
          <a:off x="5889825" y="2215291"/>
          <a:ext cx="1633400" cy="11076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порошок</a:t>
          </a:r>
        </a:p>
      </dsp:txBody>
      <dsp:txXfrm>
        <a:off x="5889825" y="2215291"/>
        <a:ext cx="1633400" cy="1107645"/>
      </dsp:txXfrm>
    </dsp:sp>
    <dsp:sp modelId="{9FA61E50-CCC5-4D2E-B5A8-D61CA004EE92}">
      <dsp:nvSpPr>
        <dsp:cNvPr id="0" name=""/>
        <dsp:cNvSpPr/>
      </dsp:nvSpPr>
      <dsp:spPr>
        <a:xfrm>
          <a:off x="3801635" y="2295890"/>
          <a:ext cx="1537318" cy="15375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D8E55DE-B919-46A2-8FF6-A305744CB632}">
      <dsp:nvSpPr>
        <dsp:cNvPr id="0" name=""/>
        <dsp:cNvSpPr/>
      </dsp:nvSpPr>
      <dsp:spPr>
        <a:xfrm>
          <a:off x="5185221" y="3700008"/>
          <a:ext cx="1761510" cy="10133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гранулы</a:t>
          </a:r>
        </a:p>
      </dsp:txBody>
      <dsp:txXfrm>
        <a:off x="5185221" y="3700008"/>
        <a:ext cx="1761510" cy="1013378"/>
      </dsp:txXfrm>
    </dsp:sp>
    <dsp:sp modelId="{0D53AFB9-A37D-4A23-9AD7-844889FF3178}">
      <dsp:nvSpPr>
        <dsp:cNvPr id="0" name=""/>
        <dsp:cNvSpPr/>
      </dsp:nvSpPr>
      <dsp:spPr>
        <a:xfrm>
          <a:off x="3302006" y="2295890"/>
          <a:ext cx="1537318" cy="15375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250B53-790F-4A44-9BC5-9F3829F89112}">
      <dsp:nvSpPr>
        <dsp:cNvPr id="0" name=""/>
        <dsp:cNvSpPr/>
      </dsp:nvSpPr>
      <dsp:spPr>
        <a:xfrm>
          <a:off x="1694227" y="3700008"/>
          <a:ext cx="1761510" cy="10133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гель</a:t>
          </a:r>
        </a:p>
      </dsp:txBody>
      <dsp:txXfrm>
        <a:off x="1694227" y="3700008"/>
        <a:ext cx="1761510" cy="1013378"/>
      </dsp:txXfrm>
    </dsp:sp>
    <dsp:sp modelId="{FBC260DB-193D-4EFD-AC26-018F3A9DCEAB}">
      <dsp:nvSpPr>
        <dsp:cNvPr id="0" name=""/>
        <dsp:cNvSpPr/>
      </dsp:nvSpPr>
      <dsp:spPr>
        <a:xfrm>
          <a:off x="2990059" y="1904679"/>
          <a:ext cx="1537318" cy="15375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B1E4306-DBFE-46CA-8A6B-7DBF66067452}">
      <dsp:nvSpPr>
        <dsp:cNvPr id="0" name=""/>
        <dsp:cNvSpPr/>
      </dsp:nvSpPr>
      <dsp:spPr>
        <a:xfrm>
          <a:off x="1117733" y="2215291"/>
          <a:ext cx="1633400" cy="11076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спрей</a:t>
          </a:r>
        </a:p>
      </dsp:txBody>
      <dsp:txXfrm>
        <a:off x="1117733" y="2215291"/>
        <a:ext cx="1633400" cy="1107645"/>
      </dsp:txXfrm>
    </dsp:sp>
    <dsp:sp modelId="{9B1AFF9A-1958-4282-B37E-05B1806CB279}">
      <dsp:nvSpPr>
        <dsp:cNvPr id="0" name=""/>
        <dsp:cNvSpPr/>
      </dsp:nvSpPr>
      <dsp:spPr>
        <a:xfrm>
          <a:off x="3100874" y="1416844"/>
          <a:ext cx="1537318" cy="15375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A1F624A-DE7F-4CE4-A750-CAFCA7850FAA}">
      <dsp:nvSpPr>
        <dsp:cNvPr id="0" name=""/>
        <dsp:cNvSpPr/>
      </dsp:nvSpPr>
      <dsp:spPr>
        <a:xfrm>
          <a:off x="1245843" y="895543"/>
          <a:ext cx="1665428" cy="10369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салфетки</a:t>
          </a:r>
          <a:r>
            <a:rPr lang="ru-RU" sz="2100" kern="1200" dirty="0"/>
            <a:t> с </a:t>
          </a:r>
          <a:r>
            <a:rPr lang="ru-RU" sz="2100" b="1" kern="1200" dirty="0"/>
            <a:t>пропиткой</a:t>
          </a:r>
        </a:p>
      </dsp:txBody>
      <dsp:txXfrm>
        <a:off x="1245843" y="895543"/>
        <a:ext cx="1665428" cy="1036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61E31-F6CB-4CE3-8978-752E73553CC0}">
      <dsp:nvSpPr>
        <dsp:cNvPr id="0" name=""/>
        <dsp:cNvSpPr/>
      </dsp:nvSpPr>
      <dsp:spPr>
        <a:xfrm>
          <a:off x="0" y="187630"/>
          <a:ext cx="8928992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/>
            <a:t>Галоидсодержащие</a:t>
          </a:r>
          <a:r>
            <a:rPr lang="ru-RU" sz="1200" kern="1200" dirty="0"/>
            <a:t> — </a:t>
          </a:r>
          <a:r>
            <a:rPr lang="ru-RU" sz="1200" kern="1200" dirty="0" err="1"/>
            <a:t>дезсредства</a:t>
          </a:r>
          <a:r>
            <a:rPr lang="ru-RU" sz="1200" kern="1200" dirty="0"/>
            <a:t> на основе хлора, </a:t>
          </a:r>
          <a:r>
            <a:rPr lang="ru-RU" sz="1200" kern="1200" dirty="0" err="1"/>
            <a:t>хлорактивные</a:t>
          </a:r>
          <a:endParaRPr lang="ru-RU" sz="1200" kern="1200" dirty="0"/>
        </a:p>
      </dsp:txBody>
      <dsp:txXfrm>
        <a:off x="23271" y="210901"/>
        <a:ext cx="8882450" cy="430159"/>
      </dsp:txXfrm>
    </dsp:sp>
    <dsp:sp modelId="{B79468D1-B9A2-4284-82E3-9A27C2ACCF3A}">
      <dsp:nvSpPr>
        <dsp:cNvPr id="0" name=""/>
        <dsp:cNvSpPr/>
      </dsp:nvSpPr>
      <dsp:spPr>
        <a:xfrm>
          <a:off x="0" y="698892"/>
          <a:ext cx="8928992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/>
            <a:t>Кислородактивные</a:t>
          </a:r>
          <a:r>
            <a:rPr lang="ru-RU" sz="1200" kern="1200" dirty="0"/>
            <a:t> — </a:t>
          </a:r>
          <a:r>
            <a:rPr lang="ru-RU" sz="1200" kern="1200" dirty="0" err="1"/>
            <a:t>дезсредства</a:t>
          </a:r>
          <a:r>
            <a:rPr lang="ru-RU" sz="1200" kern="1200" dirty="0"/>
            <a:t> на основе перекиси водорода в концентрации не менее 3%;</a:t>
          </a:r>
        </a:p>
      </dsp:txBody>
      <dsp:txXfrm>
        <a:off x="23271" y="722163"/>
        <a:ext cx="8882450" cy="430159"/>
      </dsp:txXfrm>
    </dsp:sp>
    <dsp:sp modelId="{EFAD4853-65CA-4455-8E07-C7BEF7B32FAC}">
      <dsp:nvSpPr>
        <dsp:cNvPr id="0" name=""/>
        <dsp:cNvSpPr/>
      </dsp:nvSpPr>
      <dsp:spPr>
        <a:xfrm>
          <a:off x="0" y="1210154"/>
          <a:ext cx="8928992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/>
            <a:t>Альдегидсодержащие</a:t>
          </a:r>
          <a:r>
            <a:rPr lang="ru-RU" sz="1200" kern="1200" dirty="0"/>
            <a:t> — </a:t>
          </a:r>
          <a:r>
            <a:rPr lang="ru-RU" sz="1200" kern="1200" dirty="0" err="1"/>
            <a:t>дезсредства</a:t>
          </a:r>
          <a:r>
            <a:rPr lang="ru-RU" sz="1200" kern="1200" dirty="0"/>
            <a:t> на основе </a:t>
          </a:r>
          <a:r>
            <a:rPr lang="ru-RU" sz="1200" kern="1200" dirty="0" err="1"/>
            <a:t>глутарового</a:t>
          </a:r>
          <a:r>
            <a:rPr lang="ru-RU" sz="1200" kern="1200" dirty="0"/>
            <a:t> и ортофталевого альдегидов, </a:t>
          </a:r>
          <a:r>
            <a:rPr lang="ru-RU" sz="1200" kern="1200" dirty="0" err="1"/>
            <a:t>альдегиа</a:t>
          </a:r>
          <a:r>
            <a:rPr lang="ru-RU" sz="1200" kern="1200" dirty="0"/>
            <a:t> янтарной кислоты;</a:t>
          </a:r>
        </a:p>
      </dsp:txBody>
      <dsp:txXfrm>
        <a:off x="23271" y="1233425"/>
        <a:ext cx="8882450" cy="430159"/>
      </dsp:txXfrm>
    </dsp:sp>
    <dsp:sp modelId="{564BE228-700E-44B3-9902-AA8918A27CFE}">
      <dsp:nvSpPr>
        <dsp:cNvPr id="0" name=""/>
        <dsp:cNvSpPr/>
      </dsp:nvSpPr>
      <dsp:spPr>
        <a:xfrm>
          <a:off x="0" y="1721416"/>
          <a:ext cx="8928992" cy="979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Катионные </a:t>
          </a:r>
          <a:r>
            <a:rPr lang="ru-RU" sz="1200" kern="1200" dirty="0" smtClean="0"/>
            <a:t>поверхностно-активные </a:t>
          </a:r>
          <a:r>
            <a:rPr lang="ru-RU" sz="1200" kern="1200" dirty="0"/>
            <a:t>вещества (КПАВ) — </a:t>
          </a:r>
          <a:r>
            <a:rPr lang="ru-RU" sz="1200" kern="1200" dirty="0" err="1"/>
            <a:t>дезсредства</a:t>
          </a:r>
          <a:r>
            <a:rPr lang="ru-RU" sz="1200" kern="1200" dirty="0"/>
            <a:t> на основе ЧАС, аминов;</a:t>
          </a:r>
        </a:p>
      </dsp:txBody>
      <dsp:txXfrm>
        <a:off x="47821" y="1769237"/>
        <a:ext cx="8833350" cy="883985"/>
      </dsp:txXfrm>
    </dsp:sp>
    <dsp:sp modelId="{996FE808-9A0E-4702-87D5-FDFB2763600A}">
      <dsp:nvSpPr>
        <dsp:cNvPr id="0" name=""/>
        <dsp:cNvSpPr/>
      </dsp:nvSpPr>
      <dsp:spPr>
        <a:xfrm>
          <a:off x="0" y="2735603"/>
          <a:ext cx="8928992" cy="9446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/>
            <a:t>Гуанидинсодержащие</a:t>
          </a:r>
          <a:r>
            <a:rPr lang="ru-RU" sz="1200" kern="1200" dirty="0"/>
            <a:t> — </a:t>
          </a:r>
          <a:r>
            <a:rPr lang="ru-RU" sz="1200" kern="1200" dirty="0" err="1"/>
            <a:t>дезсредства</a:t>
          </a:r>
          <a:r>
            <a:rPr lang="ru-RU" sz="1200" kern="1200" dirty="0"/>
            <a:t> на основе </a:t>
          </a:r>
          <a:r>
            <a:rPr lang="ru-RU" sz="1200" kern="1200" dirty="0" err="1"/>
            <a:t>гуанидинов</a:t>
          </a:r>
          <a:r>
            <a:rPr lang="ru-RU" sz="1200" kern="1200" dirty="0"/>
            <a:t> и </a:t>
          </a:r>
          <a:r>
            <a:rPr lang="ru-RU" sz="1200" kern="1200" dirty="0" err="1"/>
            <a:t>бигуанидов</a:t>
          </a:r>
          <a:r>
            <a:rPr lang="ru-RU" sz="1200" kern="1200" dirty="0"/>
            <a:t>;</a:t>
          </a:r>
        </a:p>
      </dsp:txBody>
      <dsp:txXfrm>
        <a:off x="46113" y="2781716"/>
        <a:ext cx="8836766" cy="852406"/>
      </dsp:txXfrm>
    </dsp:sp>
    <dsp:sp modelId="{23A07C22-7C5E-4DC1-A5D5-341DBF4C3302}">
      <dsp:nvSpPr>
        <dsp:cNvPr id="0" name=""/>
        <dsp:cNvSpPr/>
      </dsp:nvSpPr>
      <dsp:spPr>
        <a:xfrm>
          <a:off x="0" y="3714795"/>
          <a:ext cx="8928992" cy="954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sng" kern="1200" dirty="0">
              <a:solidFill>
                <a:schemeClr val="bg1"/>
              </a:solidFill>
              <a:hlinkClick xmlns:r="http://schemas.openxmlformats.org/officeDocument/2006/relationships" r:id="rId1"/>
            </a:rPr>
            <a:t>Спиртосодержащие</a:t>
          </a:r>
          <a:r>
            <a:rPr lang="ru-RU" sz="1200" kern="1200" dirty="0">
              <a:solidFill>
                <a:schemeClr val="bg1"/>
              </a:solidFill>
            </a:rPr>
            <a:t> —</a:t>
          </a:r>
          <a:r>
            <a:rPr lang="ru-RU" sz="1200" kern="1200" dirty="0"/>
            <a:t> </a:t>
          </a:r>
          <a:r>
            <a:rPr lang="ru-RU" sz="1200" kern="1200" dirty="0" err="1"/>
            <a:t>дезсредства</a:t>
          </a:r>
          <a:r>
            <a:rPr lang="ru-RU" sz="1200" kern="1200" dirty="0"/>
            <a:t> на основе этанола, </a:t>
          </a:r>
          <a:r>
            <a:rPr lang="ru-RU" sz="1200" kern="1200" dirty="0" err="1"/>
            <a:t>пропанола</a:t>
          </a:r>
          <a:r>
            <a:rPr lang="ru-RU" sz="1200" kern="1200" dirty="0"/>
            <a:t> и других спиртов (в качестве кожных антисептиков и </a:t>
          </a:r>
          <a:r>
            <a:rPr lang="ru-RU" sz="1200" kern="1200" dirty="0" err="1"/>
            <a:t>дезсредств</a:t>
          </a:r>
          <a:r>
            <a:rPr lang="ru-RU" sz="1200" kern="1200" dirty="0"/>
            <a:t> для обработки небольших поверхностей.</a:t>
          </a:r>
        </a:p>
      </dsp:txBody>
      <dsp:txXfrm>
        <a:off x="46617" y="3761412"/>
        <a:ext cx="8835758" cy="861719"/>
      </dsp:txXfrm>
    </dsp:sp>
    <dsp:sp modelId="{E0A18F34-2616-40FE-B63B-C506D00EFFD2}">
      <dsp:nvSpPr>
        <dsp:cNvPr id="0" name=""/>
        <dsp:cNvSpPr/>
      </dsp:nvSpPr>
      <dsp:spPr>
        <a:xfrm>
          <a:off x="0" y="4720675"/>
          <a:ext cx="8928992" cy="901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Третичные амины в концентрации в рабочем растворе не менее 0,05%.</a:t>
          </a:r>
        </a:p>
      </dsp:txBody>
      <dsp:txXfrm>
        <a:off x="44011" y="4764686"/>
        <a:ext cx="8840970" cy="813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6EB9E-AB68-4A8D-87C1-C4F1C74A95F2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B2662-8DE1-45F2-93C1-B1E03042E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20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2725" y="5354638"/>
            <a:ext cx="8721725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A22EC3F5-1B41-4634-A5EE-190D65C8B717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533438D8-34D0-4247-8951-160D0720C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2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CFC93938-1285-4465-BBED-FA96936E48AE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29243C9E-726A-43AB-88DC-5F5A165CF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4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400">
              <a:solidFill>
                <a:prstClr val="white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400">
              <a:solidFill>
                <a:prstClr val="white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400">
              <a:solidFill>
                <a:prstClr val="white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08638" y="4073525"/>
            <a:ext cx="3309937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400">
              <a:solidFill>
                <a:prstClr val="white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2725" y="4059238"/>
            <a:ext cx="8721725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400">
              <a:solidFill>
                <a:prstClr val="white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3CCEC76E-94A9-4BBC-A78A-08C506ACB070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1F75325B-7475-4FC4-8C35-A149C6948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3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15C4AF9F-5C8C-4F2E-A598-88C311B1855C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69EE97A1-BBE5-4C6E-A0B8-9638FCFF9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803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7" y="3429248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248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B57D3177-3FA5-4C99-B23C-433612D44A65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4B908BBF-7940-409B-92C6-34CD822E9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722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069323EE-F332-47A1-B914-E70C81FC3ED2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AA306B24-A91D-498F-8657-D0194EFBA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2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2725" y="714375"/>
            <a:ext cx="8721725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268367A2-FEAF-4E8D-AE0D-860B26737B87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41CB768E-6066-4620-AF06-1D1B3E10A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789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2725" y="714375"/>
            <a:ext cx="8721725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648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E4637DB1-376C-4F2C-86BA-C945D4994C31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328FD9C5-0FDB-4E14-8E12-B09865502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02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2725" y="5354638"/>
            <a:ext cx="8721725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279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457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1C8ED34B-7FE5-4635-8856-7721D9831810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4BD48E57-ED74-491D-B420-9E62C4948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097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B7E3BFED-E64E-4BD4-8CE2-22FD35BE0ECA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39DD8031-4F13-43A3-B302-187F8D83A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591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2725" y="714375"/>
            <a:ext cx="8721725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3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B1AA93EC-5083-45A4-B4B1-312EF89715B2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B5B10376-D105-4C03-8B02-2D59A1A4E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08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9D98C0D2-1AEA-4ED6-A02B-373118EE2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469548"/>
      </p:ext>
    </p:extLst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2725" y="1679575"/>
            <a:ext cx="8721725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>
              <a:buClrTx/>
              <a:buSzTx/>
              <a:buFontTx/>
              <a:buNone/>
              <a:defRPr sz="1000">
                <a:solidFill>
                  <a:srgbClr val="073E87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9577D7-73CC-40C6-AA5C-CFA35D94739A}" type="datetimeFigureOut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>
              <a:buClrTx/>
              <a:buSzTx/>
              <a:buFontTx/>
              <a:buNone/>
              <a:defRPr sz="1000">
                <a:solidFill>
                  <a:srgbClr val="073E87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>
              <a:buClrTx/>
              <a:buSzTx/>
              <a:buFontTx/>
              <a:buNone/>
              <a:defRPr sz="1000">
                <a:solidFill>
                  <a:srgbClr val="073E87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60CB98-89EA-4D18-9135-4275665D065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8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gon.rospotrebnadzor.ru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C:\&#208;&#156;&#208;&#190;&#208;&#184;%20Web%20&#208;&#161;&#208;&#176;&#208;&#185;&#209;&#130;&#209;&#139;\rospotrebnadzor\86.rospotrebnadzor.ru\index.html" TargetMode="External"/><Relationship Id="rId4" Type="http://schemas.openxmlformats.org/officeDocument/2006/relationships/hyperlink" Target="http://www.rospotrebnadzor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548680"/>
            <a:ext cx="8640960" cy="6309320"/>
          </a:xfrm>
        </p:spPr>
        <p:txBody>
          <a:bodyPr/>
          <a:lstStyle/>
          <a:p>
            <a:pPr marL="0" indent="0" algn="ctr">
              <a:buNone/>
            </a:pPr>
            <a:endParaRPr lang="ru-RU" sz="6000" b="1" dirty="0" smtClean="0"/>
          </a:p>
          <a:p>
            <a:pPr marL="0" indent="0" algn="ctr">
              <a:buNone/>
            </a:pPr>
            <a:r>
              <a:rPr lang="ru-RU" sz="6000" b="1" dirty="0" smtClean="0"/>
              <a:t>Организация </a:t>
            </a:r>
            <a:r>
              <a:rPr lang="ru-RU" sz="6000" b="1" dirty="0"/>
              <a:t>дезинфекционных мероприятий при коронавирусной инфекции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6652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148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1538" y="2276872"/>
            <a:ext cx="7408862" cy="384929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6480720" cy="1008112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>Первичные противоэпидемические мероприятия в общественных местах</a:t>
            </a: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268761"/>
            <a:ext cx="9144000" cy="64325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/>
              <a:t>Контактирующие с людьми работники -медицинские маски, защитные перчатки и антисептики.</a:t>
            </a:r>
          </a:p>
          <a:p>
            <a:pPr marL="457200" indent="-457200">
              <a:buAutoNum type="arabicPeriod"/>
            </a:pPr>
            <a:r>
              <a:rPr lang="ru-RU" sz="2400" b="1" dirty="0"/>
              <a:t>Регулярная профилактическая дезинфекция специальными составами помещений.</a:t>
            </a:r>
          </a:p>
          <a:p>
            <a:pPr marL="457200" indent="-457200">
              <a:buAutoNum type="arabicPeriod"/>
            </a:pPr>
            <a:r>
              <a:rPr lang="ru-RU" sz="2400" b="1" dirty="0"/>
              <a:t>Дезинфекция воздуха.</a:t>
            </a:r>
          </a:p>
          <a:p>
            <a:pPr marL="457200" indent="-457200">
              <a:buAutoNum type="arabicPeriod"/>
            </a:pPr>
            <a:r>
              <a:rPr lang="ru-RU" sz="2400" b="1" dirty="0"/>
              <a:t>Режим проветривания. </a:t>
            </a:r>
          </a:p>
          <a:p>
            <a:pPr marL="457200" indent="-457200">
              <a:buAutoNum type="arabicPeriod"/>
            </a:pPr>
            <a:r>
              <a:rPr lang="ru-RU" sz="2400" b="1" dirty="0"/>
              <a:t> Памятки о заболевании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При возникновении очага инф. заболевания –  очаговая дезинфекция</a:t>
            </a:r>
            <a:r>
              <a:rPr lang="ru-RU" sz="2400" b="1" dirty="0" smtClean="0"/>
              <a:t>:</a:t>
            </a:r>
          </a:p>
          <a:p>
            <a:r>
              <a:rPr lang="ru-RU" sz="2400" b="1" dirty="0" smtClean="0"/>
              <a:t>   </a:t>
            </a:r>
            <a:r>
              <a:rPr lang="ru-RU" sz="2800" b="1" dirty="0" smtClean="0"/>
              <a:t> </a:t>
            </a:r>
            <a:r>
              <a:rPr lang="ru-RU" sz="2400" b="1" dirty="0"/>
              <a:t>- текущая (может выполняться собственными силами) </a:t>
            </a:r>
          </a:p>
          <a:p>
            <a:r>
              <a:rPr lang="ru-RU" sz="2400" b="1" dirty="0"/>
              <a:t>    - заключительная дезинфекция силами    специализированной организации.</a:t>
            </a:r>
            <a:br>
              <a:rPr lang="ru-RU" sz="2400" b="1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 </a:t>
            </a:r>
            <a:endParaRPr lang="ru-RU" sz="2400" dirty="0"/>
          </a:p>
        </p:txBody>
      </p:sp>
      <p:pic>
        <p:nvPicPr>
          <p:cNvPr id="1032" name="Picture 8" descr="C:\Users\k348-5\Pictures\д_files\0f15f9b6bde0dc65afe7bd90b50b0bf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648" y="214648"/>
            <a:ext cx="187220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67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rospotrebnadzor.ru/files/news/A4-Maski_1980x1400px%20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28" y="188640"/>
            <a:ext cx="918512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47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ublic\Pictures\Sample Pictures\835c5ae5f36d6875fefe4dfd722605aa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71500"/>
            <a:ext cx="828092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348-5\Pictures\9999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71500"/>
            <a:ext cx="2261612" cy="16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348-5\Pictures\images (2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14435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348-5\Pictures\д_files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07780"/>
            <a:ext cx="2156460" cy="135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566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Pictures\Sample Pictures\3cef794c38c47e8e11ab2373a27234ab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162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840760" cy="100263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ru-RU" sz="3200" dirty="0"/>
              <a:t>Виды дезинфицирующих средств</a:t>
            </a:r>
          </a:p>
        </p:txBody>
      </p:sp>
      <p:graphicFrame>
        <p:nvGraphicFramePr>
          <p:cNvPr id="19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429425"/>
              </p:ext>
            </p:extLst>
          </p:nvPr>
        </p:nvGraphicFramePr>
        <p:xfrm>
          <a:off x="323528" y="1412776"/>
          <a:ext cx="8640960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9" name="Picture 7" descr="Картинки по запросу &quot;дезсредства в коробках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6478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063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317788"/>
              </p:ext>
            </p:extLst>
          </p:nvPr>
        </p:nvGraphicFramePr>
        <p:xfrm>
          <a:off x="21208" y="908720"/>
          <a:ext cx="8928992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04856" cy="858614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ru-RU" sz="2400" b="1" dirty="0"/>
              <a:t>Химический состав </a:t>
            </a:r>
            <a:r>
              <a:rPr lang="ru-RU" sz="2400" b="1" dirty="0" err="1"/>
              <a:t>дезсредств</a:t>
            </a:r>
            <a:r>
              <a:rPr lang="ru-RU" sz="2400" b="1" dirty="0"/>
              <a:t>, используемых при </a:t>
            </a:r>
            <a:r>
              <a:rPr lang="ru-RU" sz="2400" b="1" dirty="0" err="1"/>
              <a:t>коронавирусной</a:t>
            </a:r>
            <a:r>
              <a:rPr lang="ru-RU" sz="2400" b="1" dirty="0"/>
              <a:t> инфекции </a:t>
            </a:r>
          </a:p>
        </p:txBody>
      </p:sp>
    </p:spTree>
    <p:extLst>
      <p:ext uri="{BB962C8B-B14F-4D97-AF65-F5344CB8AC3E}">
        <p14:creationId xmlns:p14="http://schemas.microsoft.com/office/powerpoint/2010/main" val="1260599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844824"/>
            <a:ext cx="7408862" cy="34512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858614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ru-RU" sz="3600" dirty="0" err="1"/>
              <a:t>дезсредства</a:t>
            </a:r>
            <a:r>
              <a:rPr lang="ru-RU" sz="3600" dirty="0"/>
              <a:t> на основе хлора</a:t>
            </a:r>
          </a:p>
        </p:txBody>
      </p:sp>
      <p:pic>
        <p:nvPicPr>
          <p:cNvPr id="2050" name="Picture 2" descr="C:\Users\Public\Pictures\Sample Pictures\913be9f128fcf5d9541c8ab41be0dab7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96944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610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518568"/>
            <a:ext cx="6408712" cy="52228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Дезинфекции подвергают следующие объекты: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Воздух и поверхности в помещениях, </a:t>
            </a:r>
            <a:r>
              <a:rPr lang="ru-RU" sz="2000" b="1" dirty="0" err="1">
                <a:solidFill>
                  <a:schemeClr val="tx1"/>
                </a:solidFill>
              </a:rPr>
              <a:t>стены,полы</a:t>
            </a:r>
            <a:r>
              <a:rPr lang="ru-RU" sz="2000" b="1" dirty="0">
                <a:solidFill>
                  <a:schemeClr val="tx1"/>
                </a:solidFill>
              </a:rPr>
              <a:t>, потолки и т.д., мебель, аппараты, приборы, гаджеты, дверные ручки;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санитарно-техническое оборудование; 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Белье, полотенца, салфетки, носовые платки, одежда и средства индивидуальной защиты однократного применения (в </a:t>
            </a:r>
            <a:r>
              <a:rPr lang="ru-RU" sz="2000" b="1" dirty="0" err="1">
                <a:solidFill>
                  <a:schemeClr val="tx1"/>
                </a:solidFill>
              </a:rPr>
              <a:t>т.ч</a:t>
            </a:r>
            <a:r>
              <a:rPr lang="ru-RU" sz="2000" b="1" dirty="0">
                <a:solidFill>
                  <a:schemeClr val="tx1"/>
                </a:solidFill>
              </a:rPr>
              <a:t>. маски);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Столовая посуда и приборы; 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Инструменты, предметы ухода и личной гигиены, игрушки; 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Уборочный материал, медицинские отходы и т.д.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00263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/>
              <a:t>Дезинфекционные мероприятия</a:t>
            </a:r>
          </a:p>
        </p:txBody>
      </p:sp>
      <p:sp>
        <p:nvSpPr>
          <p:cNvPr id="4" name="AutoShape 2" descr="Картинки по запросу &quot;дезинфекция рису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72816"/>
            <a:ext cx="217579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658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3"/>
            <a:ext cx="8435280" cy="1008112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l"/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Обеззараживание воздуха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987824" y="1268760"/>
            <a:ext cx="5292576" cy="5472608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Прямое облучение </a:t>
            </a:r>
          </a:p>
          <a:p>
            <a:pPr marL="0" indent="0">
              <a:buNone/>
            </a:pPr>
            <a:r>
              <a:rPr lang="ru-RU" sz="2000" dirty="0"/>
              <a:t>(в отсутствии людей).</a:t>
            </a:r>
          </a:p>
          <a:p>
            <a:pPr marL="0" indent="0">
              <a:buNone/>
            </a:pPr>
            <a:r>
              <a:rPr lang="ru-RU" sz="2000" b="1" dirty="0"/>
              <a:t>Непрямое облучение </a:t>
            </a:r>
          </a:p>
          <a:p>
            <a:pPr marL="0" indent="0">
              <a:buNone/>
            </a:pPr>
            <a:r>
              <a:rPr lang="ru-RU" sz="2000" dirty="0"/>
              <a:t>(отраженными лучами).</a:t>
            </a:r>
          </a:p>
          <a:p>
            <a:pPr marL="0" indent="0">
              <a:buNone/>
            </a:pPr>
            <a:r>
              <a:rPr lang="ru-RU" sz="2000" b="1" dirty="0"/>
              <a:t>Закрытое облучение.</a:t>
            </a:r>
            <a:endParaRPr lang="ru-RU" sz="2000" dirty="0"/>
          </a:p>
          <a:p>
            <a:pPr marL="0" indent="0">
              <a:buNone/>
            </a:pPr>
            <a:r>
              <a:rPr lang="ru-RU" sz="2000" b="1" dirty="0"/>
              <a:t>Эффективность </a:t>
            </a:r>
            <a:r>
              <a:rPr lang="ru-RU" sz="2000" b="1" dirty="0" err="1"/>
              <a:t>рециркулятора</a:t>
            </a:r>
            <a:r>
              <a:rPr lang="ru-RU" sz="2000" dirty="0"/>
              <a:t>. Объем обрабатываемого помещения. Экспозиция.</a:t>
            </a:r>
          </a:p>
          <a:p>
            <a:pPr marL="0" indent="0">
              <a:buNone/>
            </a:pPr>
            <a:r>
              <a:rPr lang="ru-RU" sz="2000" b="1" dirty="0"/>
              <a:t>Тип размещения</a:t>
            </a:r>
            <a:r>
              <a:rPr lang="ru-RU" sz="2000" dirty="0"/>
              <a:t>: настенные, напольные или передвижные. </a:t>
            </a:r>
          </a:p>
          <a:p>
            <a:pPr marL="0" indent="0">
              <a:buNone/>
            </a:pPr>
            <a:r>
              <a:rPr lang="ru-RU" sz="2000" b="1" dirty="0"/>
              <a:t>Время работы бактерицидных ламп</a:t>
            </a:r>
            <a:r>
              <a:rPr lang="ru-RU" sz="2000" dirty="0"/>
              <a:t>. Существуют модели со встроенными счетчиками работы лампы, чтобы можно было точно знать, когда ее заменить.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23224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947" y="195908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376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421599"/>
              </p:ext>
            </p:extLst>
          </p:nvPr>
        </p:nvGraphicFramePr>
        <p:xfrm>
          <a:off x="179512" y="1844823"/>
          <a:ext cx="8856984" cy="4320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59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53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257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68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</a:t>
                      </a:r>
                      <a:r>
                        <a:rPr lang="ru-RU" sz="1200" dirty="0" err="1">
                          <a:effectLst/>
                        </a:rPr>
                        <a:t>дез</a:t>
                      </a:r>
                      <a:r>
                        <a:rPr lang="ru-RU" sz="1200" dirty="0">
                          <a:effectLst/>
                        </a:rPr>
                        <a:t>. средства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Концентрация раствора по активному хлору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Концентрация раствора по препарату/грамм/литр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4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«Део-хлор»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0,14 %/1,4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04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«Люмакс-хлор»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0,10 %/1,0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04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</a:t>
                      </a:r>
                      <a:r>
                        <a:rPr lang="ru-RU" sz="1200" dirty="0" err="1">
                          <a:effectLst/>
                        </a:rPr>
                        <a:t>Септохлораль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0,11 %/1,1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04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</a:t>
                      </a:r>
                      <a:r>
                        <a:rPr lang="ru-RU" sz="1200" dirty="0" err="1">
                          <a:effectLst/>
                        </a:rPr>
                        <a:t>Клорсепт</a:t>
                      </a:r>
                      <a:r>
                        <a:rPr lang="ru-RU" sz="1200" dirty="0">
                          <a:effectLst/>
                        </a:rPr>
                        <a:t> 25»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0,16 %/1,6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04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</a:t>
                      </a:r>
                      <a:r>
                        <a:rPr lang="ru-RU" sz="1200" dirty="0" err="1">
                          <a:effectLst/>
                        </a:rPr>
                        <a:t>Хлормикс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0,11/1,1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147248" cy="892425"/>
          </a:xfrm>
        </p:spPr>
        <p:txBody>
          <a:bodyPr/>
          <a:lstStyle/>
          <a:p>
            <a:r>
              <a:rPr lang="ru-RU" sz="2000" b="1" dirty="0"/>
              <a:t>Профилактическая дезинфекция мест общего пользования жилых домов и общественных пространств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512" y="1322896"/>
            <a:ext cx="8964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</a:t>
            </a:r>
            <a:r>
              <a:rPr 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хлорактивных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дезсредств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6165304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Хлорактивные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дез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средства применяются при концентрации активного хлора в рабочем растворе не менее 0,06 %.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Также применяется «Хлорамин Б» в концентрации не менее 3,0%.</a:t>
            </a:r>
          </a:p>
        </p:txBody>
      </p:sp>
    </p:spTree>
    <p:extLst>
      <p:ext uri="{BB962C8B-B14F-4D97-AF65-F5344CB8AC3E}">
        <p14:creationId xmlns:p14="http://schemas.microsoft.com/office/powerpoint/2010/main" val="2039275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Что такое </a:t>
            </a:r>
            <a:r>
              <a:rPr lang="ru-RU" sz="4000" b="1" dirty="0" err="1"/>
              <a:t>коронавирусы</a:t>
            </a:r>
            <a:r>
              <a:rPr lang="ru-RU" sz="4000" b="1" dirty="0"/>
              <a:t>?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987824" y="1484784"/>
            <a:ext cx="5976664" cy="4713387"/>
          </a:xfrm>
          <a:solidFill>
            <a:schemeClr val="bg2">
              <a:lumMod val="9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err="1"/>
              <a:t>Коронавирусы</a:t>
            </a:r>
            <a:r>
              <a:rPr lang="ru-RU" dirty="0"/>
              <a:t> — это семейство вирусов, которые </a:t>
            </a:r>
            <a:r>
              <a:rPr lang="ru-RU" b="1" dirty="0"/>
              <a:t>преимущественно поражают животных</a:t>
            </a:r>
            <a:r>
              <a:rPr lang="ru-RU" dirty="0"/>
              <a:t>, но в некоторых случаях могут передаваться человеку. 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Первые представители КВ инфекции были обнаружены в 1937г. – бронхит кур.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В период с 1949-1957г.г. КВ – вирус гепатита мышей.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• В середине 60-х годов XX века при изучении этиологии «заразного насморка» у людей впервые удалось выделить КВ с эпителия трахеи и слизистой оболочки человека.</a:t>
            </a:r>
          </a:p>
        </p:txBody>
      </p:sp>
      <p:pic>
        <p:nvPicPr>
          <p:cNvPr id="5123" name="Picture 3" descr="C:\Users\k348-5\Pictures\д_files\_110911141_gettyimages-151032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94" y="1484784"/>
            <a:ext cx="29878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121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07604"/>
              </p:ext>
            </p:extLst>
          </p:nvPr>
        </p:nvGraphicFramePr>
        <p:xfrm>
          <a:off x="251521" y="2564905"/>
          <a:ext cx="8892479" cy="4293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05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19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3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</a:t>
                      </a:r>
                      <a:r>
                        <a:rPr lang="ru-RU" sz="1200" dirty="0" err="1">
                          <a:effectLst/>
                        </a:rPr>
                        <a:t>дезсредства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Концентрация раствора по препарату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3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</a:t>
                      </a:r>
                      <a:r>
                        <a:rPr lang="ru-RU" sz="1200" dirty="0" err="1">
                          <a:effectLst/>
                        </a:rPr>
                        <a:t>Самаровка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3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</a:t>
                      </a:r>
                      <a:r>
                        <a:rPr lang="ru-RU" sz="1200" dirty="0" err="1">
                          <a:effectLst/>
                        </a:rPr>
                        <a:t>ДеМос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3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«Бриллиант классик»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3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«Вапусан 2000 Р»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3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«Трилокс»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3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«Абактерил»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/>
              <a:t>Профилактическая дезинфекция мест общего пользования жилых домов и общественных пространств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681733"/>
            <a:ext cx="90364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дезсредств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ЧАС,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ПАВы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производные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гуанидина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*-катионные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поверхносто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-активные вещества, четвертичные аммониевые соединения, производные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гуанидина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16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00808"/>
            <a:ext cx="8964488" cy="5157192"/>
          </a:xfrm>
        </p:spPr>
        <p:txBody>
          <a:bodyPr/>
          <a:lstStyle/>
          <a:p>
            <a:pPr algn="just"/>
            <a:r>
              <a:rPr lang="ru-RU" dirty="0"/>
              <a:t>	</a:t>
            </a:r>
            <a:r>
              <a:rPr lang="ru-RU" sz="2000" dirty="0"/>
              <a:t>На сегодняшний день информация о средствам, методах  по проведению дезинфекционной обработки открытых пространств (тротуары, проезжая часть, здания, строения, сооружения  снаружи) населённых пунктов практически отсутствует.</a:t>
            </a:r>
          </a:p>
          <a:p>
            <a:pPr algn="just"/>
            <a:r>
              <a:rPr lang="ru-RU" sz="2000" dirty="0"/>
              <a:t>	Обоснованно применение зарегистрированных средств по режиму обработки поверхности при вирусных инфекциях. </a:t>
            </a:r>
          </a:p>
          <a:p>
            <a:pPr algn="just"/>
            <a:r>
              <a:rPr lang="ru-RU" sz="2000" dirty="0"/>
              <a:t>	В инструкциях по применению растворов гипохлорита натрия и гипохлорита кальция для целей дезинфекции предусмотрено обеззараживание верхних слоёв почвы, асфальта и др. объектов вне помещений в концентрации 1,0 % по активному хлору. Расход рабочего раствор- 1,5 л./</a:t>
            </a:r>
            <a:r>
              <a:rPr lang="ru-RU" sz="2000" dirty="0" err="1"/>
              <a:t>кв.м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Дезинфекционная обработка открытых пространств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8673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256584"/>
          </a:xfrm>
        </p:spPr>
        <p:txBody>
          <a:bodyPr/>
          <a:lstStyle/>
          <a:p>
            <a:pPr algn="just"/>
            <a:r>
              <a:rPr lang="ru-RU" dirty="0"/>
              <a:t>проводится хлорсодержащими препаратами при концентрации раствора не ниже 0.06%, методом погружения (т.е. замачивание в эмалированной емкости), </a:t>
            </a:r>
          </a:p>
          <a:p>
            <a:pPr algn="just"/>
            <a:r>
              <a:rPr lang="ru-RU" dirty="0"/>
              <a:t>экспозиция выдерживается в соответствии с инструкцией </a:t>
            </a:r>
            <a:r>
              <a:rPr lang="ru-RU" dirty="0" err="1"/>
              <a:t>дез</a:t>
            </a:r>
            <a:r>
              <a:rPr lang="ru-RU" dirty="0"/>
              <a:t>. средства по вирусным инфекциям (в среднем около 60 мин.),  </a:t>
            </a:r>
          </a:p>
          <a:p>
            <a:pPr algn="just"/>
            <a:r>
              <a:rPr lang="ru-RU" dirty="0"/>
              <a:t>для дезинфекции средств индивидуальной защиты — </a:t>
            </a:r>
            <a:r>
              <a:rPr lang="ru-RU" dirty="0" err="1"/>
              <a:t>део</a:t>
            </a:r>
            <a:r>
              <a:rPr lang="ru-RU" dirty="0"/>
              <a:t>-хлор, </a:t>
            </a:r>
            <a:r>
              <a:rPr lang="ru-RU" dirty="0" err="1"/>
              <a:t>Альхон</a:t>
            </a:r>
            <a:r>
              <a:rPr lang="ru-RU" dirty="0"/>
              <a:t>-хлор, ДП-2Т и т.д. </a:t>
            </a:r>
          </a:p>
          <a:p>
            <a:pPr algn="just"/>
            <a:r>
              <a:rPr lang="ru-RU" dirty="0"/>
              <a:t>После дезинфекции СИЗ не промывают, а просто высушивают и используют далее.</a:t>
            </a:r>
          </a:p>
          <a:p>
            <a:pPr algn="just"/>
            <a:r>
              <a:rPr lang="ru-RU" dirty="0"/>
              <a:t>Кроме того дезинфекция защитных костюмов проводится методом </a:t>
            </a:r>
            <a:r>
              <a:rPr lang="ru-RU" dirty="0" err="1"/>
              <a:t>автоклавирования</a:t>
            </a:r>
            <a:r>
              <a:rPr lang="ru-RU" dirty="0"/>
              <a:t>, если такой метод обработки позволяет материал костюма.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Д</a:t>
            </a:r>
            <a:r>
              <a:rPr lang="ru-RU" sz="2400" b="1" dirty="0" smtClean="0"/>
              <a:t>езинфекция</a:t>
            </a:r>
            <a:r>
              <a:rPr lang="ru-RU" sz="2400" b="1" dirty="0"/>
              <a:t> средств индивидуальной защиты (многоразового использования)</a:t>
            </a:r>
          </a:p>
        </p:txBody>
      </p:sp>
    </p:spTree>
    <p:extLst>
      <p:ext uri="{BB962C8B-B14F-4D97-AF65-F5344CB8AC3E}">
        <p14:creationId xmlns:p14="http://schemas.microsoft.com/office/powerpoint/2010/main" val="834657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289451"/>
          </a:xfrm>
        </p:spPr>
        <p:txBody>
          <a:bodyPr/>
          <a:lstStyle/>
          <a:p>
            <a:r>
              <a:rPr lang="ru-RU" sz="1400" dirty="0" smtClean="0"/>
              <a:t>Мобильный </a:t>
            </a:r>
            <a:r>
              <a:rPr lang="ru-RU" sz="1400" dirty="0"/>
              <a:t>телефон, который мы практически не выпускаем из рук (причём в самых разных местах), может являться одним из главных источников бактерий и вирусов – возбудителей самых различных инфекций.</a:t>
            </a:r>
          </a:p>
          <a:p>
            <a:r>
              <a:rPr lang="ru-RU" sz="1400" b="1" dirty="0"/>
              <a:t>Почему это происходит? Есть несколько основных причин:</a:t>
            </a:r>
            <a:endParaRPr lang="ru-RU" sz="1400" dirty="0"/>
          </a:p>
          <a:p>
            <a:r>
              <a:rPr lang="ru-RU" sz="1400" dirty="0"/>
              <a:t>- мобильный телефон часто передаётся из рук в руки, да и владелец телефона далеко не всегда берёт его только что помытыми руками;</a:t>
            </a:r>
          </a:p>
          <a:p>
            <a:r>
              <a:rPr lang="ru-RU" sz="1400" dirty="0"/>
              <a:t>- мобильный телефон при разговоре подносится совсем близко к лицу;</a:t>
            </a:r>
          </a:p>
          <a:p>
            <a:r>
              <a:rPr lang="ru-RU" sz="1400" dirty="0"/>
              <a:t>- многие владельцы гаджетов просто никогда их не чистят, боясь повредить;</a:t>
            </a:r>
          </a:p>
          <a:p>
            <a:r>
              <a:rPr lang="ru-RU" sz="1400" dirty="0"/>
              <a:t>- многие берут мобильные телефоны с собой в туалет – место очень «богатое» различными возбудителями.</a:t>
            </a:r>
          </a:p>
          <a:p>
            <a:pPr algn="ctr"/>
            <a:r>
              <a:rPr lang="ru-RU" sz="1400" b="1" smtClean="0"/>
              <a:t>Как </a:t>
            </a:r>
            <a:r>
              <a:rPr lang="ru-RU" sz="1400" b="1" dirty="0"/>
              <a:t>избежать инфекции?</a:t>
            </a:r>
            <a:endParaRPr lang="ru-RU" sz="1400" dirty="0"/>
          </a:p>
          <a:p>
            <a:r>
              <a:rPr lang="ru-RU" sz="1400" dirty="0"/>
              <a:t>Первое: строго соблюдать гигиену рук – после посещения общественных мест и туалета всегда тщательно мыть руки в течение 20 секунд, после чего насухо вытирать их одноразовым бумажным полотенцем. Крайне целесообразно иметь при себе антисептические салфетки или жидкие средства (гели, спреи и др.). Так всегда можно поддерживать чистоту рук даже при отсутствии возможности их вымыть.</a:t>
            </a:r>
          </a:p>
          <a:p>
            <a:r>
              <a:rPr lang="ru-RU" sz="1400" dirty="0"/>
              <a:t>Второе: регулярно обрабатывать сам телефон антисептическими средствами, особенно там, где корпус гаджета соприкасается с лицом. Если есть чехол – то его при обработке нужно снимать и обрабатывать отдельно (а лучше вообще обходиться без него).</a:t>
            </a:r>
          </a:p>
          <a:p>
            <a:r>
              <a:rPr lang="ru-RU" sz="1400" dirty="0"/>
              <a:t>Для борьбы с вирусами гриппа и ОРВИ (и </a:t>
            </a:r>
            <a:r>
              <a:rPr lang="ru-RU" sz="1400" dirty="0" err="1"/>
              <a:t>коронавирусами</a:t>
            </a:r>
            <a:r>
              <a:rPr lang="ru-RU" sz="1400" dirty="0"/>
              <a:t>) лучше всего использовать салфетки и гели на основе спирта. Популярный антисептик </a:t>
            </a:r>
            <a:r>
              <a:rPr lang="ru-RU" sz="1400" dirty="0" err="1"/>
              <a:t>хлоргексидин</a:t>
            </a:r>
            <a:r>
              <a:rPr lang="ru-RU" sz="1400" dirty="0"/>
              <a:t> больше предназначен для защиты от бактерий, но в крайнем случае можно использовать и его.</a:t>
            </a:r>
          </a:p>
          <a:p>
            <a:r>
              <a:rPr lang="ru-RU" sz="1400" dirty="0"/>
              <a:t>Телефон следует обрабатывать после каждого посещения публичных мест, общественного транспорта и т. д. И обязательно – вечером, после окончания рабочего дня.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075240" cy="642590"/>
          </a:xfrm>
        </p:spPr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О </a:t>
            </a:r>
            <a:r>
              <a:rPr lang="ru-RU" sz="2400" b="1" dirty="0"/>
              <a:t>дезинфекции мобильных устройств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247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ublic\Pictures\Sample Pictures\93cb8d8a508c5e807b4e7db0e367c6d6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36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Sample Pictures\76d9ae2fa423ff7ef3e206d606442d72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2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Sample Pictures\8b4486dfc0def2b49a4d6c9cd9c1eb31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325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0648"/>
            <a:ext cx="8676456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>
                <a:solidFill>
                  <a:srgbClr val="FF0000"/>
                </a:solidFill>
              </a:rPr>
              <a:t>7 шагов по профилактике </a:t>
            </a:r>
            <a:r>
              <a:rPr lang="ru-RU" b="1" u="sng">
                <a:solidFill>
                  <a:srgbClr val="FF0000"/>
                </a:solidFill>
              </a:rPr>
              <a:t>коронавирусной </a:t>
            </a:r>
            <a:r>
              <a:rPr lang="ru-RU" b="1" u="sng" smtClean="0">
                <a:solidFill>
                  <a:srgbClr val="FF0000"/>
                </a:solidFill>
              </a:rPr>
              <a:t>инфекции</a:t>
            </a:r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Воздержитесь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от посещения общественных мест: торговых центров, спортивных и зрелищных мероприятий, транспорта в час пик;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одноразовую медицинскую маску (респиратор) в общественных местах, меняя ее каждые 2-3 часа.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близких контактов и пребывания в одном помещении с людьми, имеющими видимые признаки ОРВИ (кашель, чихание, выделения из носа).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Мойте руки с мылом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водой тщательно после возвращения с улицы, контактов с посторонними людьми.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Дезинфицируйте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гаджеты, оргтехнику и поверхности, к которым прикасаетесь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6. 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Ограничьте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возможности при приветствии тесные объятия и рукопожатия.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7. 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Пользуйтесь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только индивидуальными предметами личной гигиены (полотенце, зубная щетка)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85861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500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336704"/>
          </a:xfrm>
        </p:spPr>
        <p:txBody>
          <a:bodyPr/>
          <a:lstStyle/>
          <a:p>
            <a:r>
              <a:rPr lang="ru-RU" b="1" u="sng" dirty="0"/>
              <a:t>5 правил при подозрении на </a:t>
            </a:r>
            <a:r>
              <a:rPr lang="ru-RU" b="1" u="sng" dirty="0" err="1"/>
              <a:t>коронавирусную</a:t>
            </a:r>
            <a:r>
              <a:rPr lang="ru-RU" b="1" u="sng" dirty="0"/>
              <a:t> инфекцию:</a:t>
            </a:r>
            <a:endParaRPr lang="ru-RU" dirty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Оставайтесь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дома. При ухудшении самочувствия вызовите врача, проинформируйте его о местах своего пребывания за последние 2 недели, возможных контактах. Строго следуйте рекомендациям врача.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Минимизируйте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контакты со здоровыми людьми, особенно с пожилыми и лицами с хроническими заболеваниями. Ухаживать за больным лучше одному человеку.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Пользуйтесь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при кашле или чихании одноразовой салфеткой или платком, прикрывая рот. При их отсутствии чихайте в локтевой сгиб.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Пользуйтесь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индивидуальными предметами личной гигиены и одноразовой посудой.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Обеспечьте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помещении влажную уборку с помощью дезинфицирующих средств и частое проветривание.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224135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503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Sample Pictures\8b4486dfc0def2b49a4d6c9cd9c1eb31-800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84484" y="574970"/>
            <a:ext cx="793192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908720"/>
            <a:ext cx="807594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 Где можно найти регламентирующие документы?</a:t>
            </a:r>
          </a:p>
          <a:p>
            <a:endParaRPr lang="ru-RU" sz="3200" b="1" dirty="0"/>
          </a:p>
          <a:p>
            <a:pPr algn="ctr"/>
            <a:r>
              <a:rPr lang="ru-RU" sz="3200" b="1" dirty="0"/>
              <a:t>ФБУЗ «Центр гигиенического образования населения» Роспотребнадзора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http://cgon.rospotrebnadzor.ru/</a:t>
            </a:r>
            <a:r>
              <a:rPr lang="ru-RU" sz="3200" b="1" dirty="0">
                <a:solidFill>
                  <a:srgbClr val="FF0000"/>
                </a:solidFill>
              </a:rPr>
              <a:t>,</a:t>
            </a:r>
            <a:endParaRPr lang="ru-RU" sz="3200" b="1" dirty="0"/>
          </a:p>
          <a:p>
            <a:pPr algn="ctr"/>
            <a:r>
              <a:rPr lang="ru-RU" sz="3200" b="1" dirty="0"/>
              <a:t>Официальные сайты: Роспотребнадзора РФ </a:t>
            </a:r>
            <a:r>
              <a:rPr lang="ru-RU" sz="2800" b="1" dirty="0">
                <a:solidFill>
                  <a:srgbClr val="FF0000"/>
                </a:solidFill>
              </a:rPr>
              <a:t>Сайт: </a:t>
            </a:r>
            <a:r>
              <a:rPr lang="ru-RU" sz="2800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http://www.rospotrebnadzor.ru/</a:t>
            </a:r>
            <a:r>
              <a:rPr lang="ru-RU" sz="2800" b="1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3200" b="1" dirty="0"/>
              <a:t>ХМАО-Югры      </a:t>
            </a:r>
            <a:r>
              <a:rPr lang="en-US" sz="2800" b="1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86.rospotrebnadzor.ru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/>
              <a:t>ФБУЗ «Центр гигиены и эпидемиологии ХМАО-Югры» </a:t>
            </a:r>
            <a:r>
              <a:rPr lang="en-US" sz="3200" b="1" dirty="0"/>
              <a:t>- </a:t>
            </a:r>
            <a:r>
              <a:rPr lang="en-US" sz="2400" b="1" u="sng" dirty="0">
                <a:solidFill>
                  <a:srgbClr val="FF0000"/>
                </a:solidFill>
              </a:rPr>
              <a:t>fbu3hmao</a:t>
            </a:r>
            <a:r>
              <a:rPr lang="ru-RU" sz="2400" b="1" u="sng" dirty="0">
                <a:solidFill>
                  <a:srgbClr val="FF0000"/>
                </a:solidFill>
              </a:rPr>
              <a:t>.</a:t>
            </a:r>
            <a:r>
              <a:rPr lang="en-US" sz="2400" b="1" u="sng" dirty="0" err="1">
                <a:solidFill>
                  <a:srgbClr val="FF0000"/>
                </a:solidFill>
              </a:rPr>
              <a:t>ru</a:t>
            </a:r>
            <a:endParaRPr lang="ru-RU" sz="2400" b="1" u="sng" dirty="0">
              <a:solidFill>
                <a:srgbClr val="FF0000"/>
              </a:solidFill>
            </a:endParaRPr>
          </a:p>
          <a:p>
            <a:endParaRPr lang="ru-RU" sz="3200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10858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648071"/>
          </a:xfrm>
        </p:spPr>
        <p:txBody>
          <a:bodyPr/>
          <a:lstStyle/>
          <a:p>
            <a:r>
              <a:rPr lang="ru-RU" sz="3200" dirty="0"/>
              <a:t>Вспышки короновирусной инфекции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268761"/>
            <a:ext cx="799288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r>
              <a:rPr lang="ru-RU" sz="2200" b="1" u="sng" dirty="0"/>
              <a:t>2002г.Источник -Африканская кошка.</a:t>
            </a:r>
            <a:r>
              <a:rPr lang="ru-RU" sz="2200" b="1" dirty="0"/>
              <a:t> </a:t>
            </a:r>
            <a:r>
              <a:rPr lang="ru-RU" sz="2200" dirty="0"/>
              <a:t>Китай. Вспышка тяжелого острого респираторного синдрома (SARS-</a:t>
            </a:r>
            <a:r>
              <a:rPr lang="ru-RU" sz="2200" dirty="0" err="1"/>
              <a:t>CoV</a:t>
            </a:r>
            <a:r>
              <a:rPr lang="ru-RU" sz="2200" dirty="0"/>
              <a:t>). Умерло около 650 человек.</a:t>
            </a:r>
          </a:p>
          <a:p>
            <a:r>
              <a:rPr lang="ru-RU" sz="2200" b="1" u="sng" dirty="0"/>
              <a:t>2012г.Источник –ВЕРБЛЮДЫ.</a:t>
            </a:r>
            <a:r>
              <a:rPr lang="ru-RU" sz="2200" dirty="0"/>
              <a:t> Саудовская Аравия. Ближневосточный респираторный синдром</a:t>
            </a:r>
            <a:r>
              <a:rPr lang="en-US" sz="2200" dirty="0"/>
              <a:t> (</a:t>
            </a:r>
            <a:r>
              <a:rPr lang="en-US" sz="2200" dirty="0" err="1"/>
              <a:t>Mers</a:t>
            </a:r>
            <a:r>
              <a:rPr lang="en-US" sz="2200" dirty="0"/>
              <a:t>)</a:t>
            </a:r>
            <a:r>
              <a:rPr lang="ru-RU" sz="2200" dirty="0"/>
              <a:t>  - 858 человек умерло.</a:t>
            </a:r>
            <a:r>
              <a:rPr lang="ru-RU" sz="2200" b="1" u="sng" dirty="0"/>
              <a:t/>
            </a:r>
            <a:br>
              <a:rPr lang="ru-RU" sz="2200" b="1" u="sng" dirty="0"/>
            </a:br>
            <a:r>
              <a:rPr lang="ru-RU" sz="2200" b="1" u="sng" dirty="0"/>
              <a:t>2019г.Источник -ЛЕТУЧАЯ </a:t>
            </a:r>
            <a:r>
              <a:rPr lang="ru-RU" sz="2200" b="1" u="sng" dirty="0" err="1"/>
              <a:t>МЫШЬ.</a:t>
            </a:r>
            <a:r>
              <a:rPr lang="ru-RU" sz="2200" dirty="0" err="1"/>
              <a:t>Китай</a:t>
            </a:r>
            <a:r>
              <a:rPr lang="ru-RU" sz="2200" dirty="0"/>
              <a:t> (</a:t>
            </a:r>
            <a:r>
              <a:rPr lang="en-US" sz="2200" dirty="0"/>
              <a:t>COVID-2019</a:t>
            </a:r>
            <a:r>
              <a:rPr lang="ru-RU" sz="2200" dirty="0"/>
              <a:t>) (испражнения</a:t>
            </a:r>
            <a:r>
              <a:rPr lang="ru-RU" sz="2200" dirty="0" smtClean="0"/>
              <a:t>).</a:t>
            </a:r>
            <a:endParaRPr lang="ru-RU" dirty="0"/>
          </a:p>
        </p:txBody>
      </p:sp>
      <p:pic>
        <p:nvPicPr>
          <p:cNvPr id="6147" name="Picture 3" descr="C:\Users\k348-5\Pictures\д_files\_111014738_gettyimages-1200229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28" y="764704"/>
            <a:ext cx="8424936" cy="302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38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95536" y="2852936"/>
            <a:ext cx="8424936" cy="3816424"/>
          </a:xfr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Каковы симптомы заболевания, вызванного новым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коронавирусом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Чувство усталости. Затруднённое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дыхание.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Высокая температура. Кашель и / или боль в горле. Тяжесть в груди. Тошнота и диарея. Анорексия. Симптомы во многом сходны со многими респираторными заболеваниями, часто имитируют обычную простуду, могут походить на грипп.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9" y="188640"/>
            <a:ext cx="5328592" cy="252028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Вспышка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2019-nCoV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источником стал рынок морепродуктов в Ухани (КНР), где шла активная торговля не только рыбой, но и такими животными, как сурки, змеи и летучие мыши.</a:t>
            </a:r>
          </a:p>
        </p:txBody>
      </p:sp>
      <p:pic>
        <p:nvPicPr>
          <p:cNvPr id="7172" name="Picture 4" descr="C:\Users\k348-5\Pictures\д_file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324036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723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err="1"/>
              <a:t>Короновирусная</a:t>
            </a:r>
            <a:r>
              <a:rPr lang="ru-RU" b="1" dirty="0"/>
              <a:t> инфекция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544616"/>
          </a:xfrm>
          <a:solidFill>
            <a:srgbClr val="00B0F0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b="1" dirty="0"/>
              <a:t>Профилактика</a:t>
            </a:r>
          </a:p>
          <a:p>
            <a:r>
              <a:rPr lang="ru-RU" sz="9600" b="1" dirty="0"/>
              <a:t>Отказаться от зарубежных поездок</a:t>
            </a:r>
          </a:p>
          <a:p>
            <a:r>
              <a:rPr lang="ru-RU" sz="9600" b="1" dirty="0"/>
              <a:t>Свести до минимума  посещение мест скопления людей. Торговые центры. Зоопарки. Рынки и т.д.</a:t>
            </a:r>
          </a:p>
          <a:p>
            <a:r>
              <a:rPr lang="ru-RU" sz="9600" b="1" dirty="0"/>
              <a:t>Соблюдать условия самоизоляции.</a:t>
            </a:r>
          </a:p>
          <a:p>
            <a:r>
              <a:rPr lang="ru-RU" sz="11200" b="1" dirty="0"/>
              <a:t>при первых признаках заболевания, обращаться за медицинской помощью</a:t>
            </a: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Механизм передачи  </a:t>
            </a:r>
            <a:r>
              <a:rPr lang="ru-RU" b="1" i="1" u="sng" dirty="0"/>
              <a:t>Аэрозольный 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u="sng" dirty="0"/>
              <a:t>Контактный</a:t>
            </a:r>
          </a:p>
          <a:p>
            <a:pPr marL="0" indent="0">
              <a:buNone/>
            </a:pPr>
            <a:r>
              <a:rPr lang="ru-RU" b="1" i="1" u="sng" dirty="0"/>
              <a:t>Фекально-оральный</a:t>
            </a:r>
            <a:r>
              <a:rPr lang="ru-RU" u="sng" dirty="0"/>
              <a:t> </a:t>
            </a:r>
            <a:r>
              <a:rPr lang="ru-RU" dirty="0"/>
              <a:t>Возбудитель попадает в окружающую среду вместе с респираторными секретами, слюной, мочой, испражнениями больного.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92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Сколько живет коронавирус во внешней сред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1"/>
            <a:ext cx="9144000" cy="684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00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ublic\Pictures\Sample Pictures\835c5ae5f36d6875fefe4dfd722605aa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71500"/>
            <a:ext cx="828092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348-5\Pictures\9999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71500"/>
            <a:ext cx="2261612" cy="16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348-5\Pictures\images (2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14435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348-5\Pictures\д_files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07780"/>
            <a:ext cx="2156460" cy="135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80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72816"/>
            <a:ext cx="8424936" cy="48965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b="1" dirty="0">
                <a:solidFill>
                  <a:schemeClr val="tx1"/>
                </a:solidFill>
              </a:rPr>
              <a:t>СП 3.5.1378-03 «Санитарно-эпидемиологические требования к организации и осуществлению дезинфекционной деятельности».</a:t>
            </a:r>
          </a:p>
          <a:p>
            <a:pPr>
              <a:buFont typeface="Wingdings" pitchFamily="2" charset="2"/>
              <a:buChar char="§"/>
            </a:pPr>
            <a:r>
              <a:rPr lang="ru-RU" b="1" dirty="0">
                <a:solidFill>
                  <a:schemeClr val="tx1"/>
                </a:solidFill>
              </a:rPr>
              <a:t>Руководство Р 3.5.1904—04 Использование ультрафиолетового бактерицидного излучения для обеззараживания воздуха в помещениях. Утв. Главным государственным санитарным врачом Российской Федерации, Первым заместителем Министра здравоохранения Российской Федерации Г. Г. Онищенко </a:t>
            </a:r>
            <a:r>
              <a:rPr lang="ru-RU" b="1" dirty="0" smtClean="0">
                <a:solidFill>
                  <a:schemeClr val="tx1"/>
                </a:solidFill>
              </a:rPr>
              <a:t>04.03.2004</a:t>
            </a:r>
            <a:r>
              <a:rPr lang="ru-RU" b="1" dirty="0">
                <a:solidFill>
                  <a:schemeClr val="tx1"/>
                </a:solidFill>
              </a:rPr>
              <a:t>.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4978896" cy="1530349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ru-RU" sz="2400" b="1" dirty="0"/>
              <a:t>Нормативно –методические материалы</a:t>
            </a:r>
          </a:p>
        </p:txBody>
      </p:sp>
      <p:pic>
        <p:nvPicPr>
          <p:cNvPr id="8196" name="Picture 4" descr="Картинки по запросу &quot;рисунок книг на стол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7"/>
            <a:ext cx="1711077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061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97E6EE12-4A45-4057-A54B-9137954CB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579296" cy="4641380"/>
          </a:xfrm>
        </p:spPr>
        <p:txBody>
          <a:bodyPr/>
          <a:lstStyle/>
          <a:p>
            <a:r>
              <a:rPr lang="ru-RU" sz="1800" b="1" dirty="0"/>
              <a:t>Постановления главного государственного санитарного врача РФ - №6 от </a:t>
            </a:r>
            <a:r>
              <a:rPr lang="ru-RU" sz="1800" b="1" dirty="0" smtClean="0"/>
              <a:t>13.03.2020. </a:t>
            </a:r>
            <a:r>
              <a:rPr lang="ru-RU" sz="1800" b="1" dirty="0"/>
              <a:t>«О дополнительных мерах по снижению рисков распространения </a:t>
            </a:r>
            <a:r>
              <a:rPr lang="en-US" sz="1800" b="1" dirty="0"/>
              <a:t>COVID – 2019</a:t>
            </a:r>
            <a:r>
              <a:rPr lang="ru-RU" sz="1800" b="1" dirty="0"/>
              <a:t>»</a:t>
            </a:r>
          </a:p>
          <a:p>
            <a:pPr marL="0" indent="0">
              <a:buNone/>
            </a:pPr>
            <a:r>
              <a:rPr lang="ru-RU" sz="1800" b="1" dirty="0"/>
              <a:t> разработанные Роспотребнадзором:</a:t>
            </a:r>
          </a:p>
          <a:p>
            <a:r>
              <a:rPr lang="ru-RU" sz="1800" b="1" dirty="0"/>
              <a:t>- инструкция по проведению дезинфекции для профилактики заболеваний, вызванных коронавирусами от </a:t>
            </a:r>
            <a:r>
              <a:rPr lang="ru-RU" sz="1800" b="1" dirty="0" smtClean="0"/>
              <a:t>23.01.2020.</a:t>
            </a:r>
            <a:endParaRPr lang="ru-RU" sz="1800" b="1" dirty="0"/>
          </a:p>
          <a:p>
            <a:r>
              <a:rPr lang="ru-RU" sz="1800" b="1" dirty="0"/>
              <a:t>-рекомендации по профилактике новой коронавирусной Инфекции среди работников от </a:t>
            </a:r>
            <a:r>
              <a:rPr lang="ru-RU" sz="1800" b="1" dirty="0" smtClean="0"/>
              <a:t>10.03.2020.</a:t>
            </a:r>
            <a:endParaRPr lang="ru-RU" sz="1800" b="1" dirty="0"/>
          </a:p>
          <a:p>
            <a:r>
              <a:rPr lang="ru-RU" sz="1800" b="1" dirty="0"/>
              <a:t>-о проведении уборки и дезинфекции автотранспорта от </a:t>
            </a:r>
            <a:r>
              <a:rPr lang="ru-RU" sz="1800" b="1" dirty="0" smtClean="0"/>
              <a:t>13.02.2020,</a:t>
            </a:r>
            <a:endParaRPr lang="ru-RU" sz="1800" b="1" dirty="0"/>
          </a:p>
          <a:p>
            <a:r>
              <a:rPr lang="ru-RU" sz="1800" b="1" dirty="0"/>
              <a:t>О проведении мероприятий по проведению </a:t>
            </a:r>
            <a:r>
              <a:rPr lang="ru-RU" sz="1800" b="1" dirty="0" err="1"/>
              <a:t>дезмероприятий</a:t>
            </a:r>
            <a:r>
              <a:rPr lang="ru-RU" sz="1800" b="1" dirty="0"/>
              <a:t> в жилых помещениях от </a:t>
            </a:r>
            <a:r>
              <a:rPr lang="ru-RU" sz="1800" b="1" dirty="0" smtClean="0"/>
              <a:t>22.03.2020.</a:t>
            </a:r>
            <a:endParaRPr lang="ru-RU" sz="1800" b="1" dirty="0"/>
          </a:p>
          <a:p>
            <a:r>
              <a:rPr lang="ru-RU" sz="1800" b="1" dirty="0"/>
              <a:t>О проведении </a:t>
            </a:r>
            <a:r>
              <a:rPr lang="ru-RU" sz="1800" b="1" dirty="0" err="1"/>
              <a:t>дезмероприятий</a:t>
            </a:r>
            <a:r>
              <a:rPr lang="ru-RU" sz="1800" b="1" dirty="0"/>
              <a:t> в общеобразовательных учреждениях, объектах общественного питания и т.д</a:t>
            </a:r>
            <a:r>
              <a:rPr lang="ru-RU" sz="1800" b="1" dirty="0" smtClean="0"/>
              <a:t>.</a:t>
            </a:r>
          </a:p>
          <a:p>
            <a:r>
              <a:rPr lang="ru-RU" sz="1800" b="1" dirty="0" smtClean="0"/>
              <a:t>МР по режиму труда органов власти, органов местного самоуправления и государственных организаций  от 23.03.2020.</a:t>
            </a:r>
            <a:endParaRPr lang="ru-RU" sz="1800" b="1" dirty="0"/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D5C1409-5509-44C3-97DB-9051EF5C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Основные </a:t>
            </a:r>
            <a:r>
              <a:rPr lang="ru-RU" sz="2800" b="1" dirty="0" err="1"/>
              <a:t>НПА,принятые</a:t>
            </a:r>
            <a:r>
              <a:rPr lang="ru-RU" sz="2800" b="1" dirty="0"/>
              <a:t> в период пандемии коронавирусной </a:t>
            </a:r>
            <a:r>
              <a:rPr lang="ru-RU" sz="2800" b="1" dirty="0" smtClean="0"/>
              <a:t>инфекции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9258765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3152</TotalTime>
  <Words>1053</Words>
  <Application>Microsoft Office PowerPoint</Application>
  <PresentationFormat>Экран (4:3)</PresentationFormat>
  <Paragraphs>173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Волна</vt:lpstr>
      <vt:lpstr>Презентация PowerPoint</vt:lpstr>
      <vt:lpstr>Что такое коронавирусы?</vt:lpstr>
      <vt:lpstr>Вспышки короновирусной инфекции</vt:lpstr>
      <vt:lpstr>Вспышка 2019-nCoV источником стал рынок морепродуктов в Ухани (КНР), где шла активная торговля не только рыбой, но и такими животными, как сурки, змеи и летучие мыши.</vt:lpstr>
      <vt:lpstr>Короновирусная инфекция</vt:lpstr>
      <vt:lpstr>Презентация PowerPoint</vt:lpstr>
      <vt:lpstr>Презентация PowerPoint</vt:lpstr>
      <vt:lpstr>Нормативно –методические материалы</vt:lpstr>
      <vt:lpstr>Основные НПА,принятые в период пандемии коронавирусной инфекции</vt:lpstr>
      <vt:lpstr>    Первичные противоэпидемические мероприятия в общественных местах    </vt:lpstr>
      <vt:lpstr>Презентация PowerPoint</vt:lpstr>
      <vt:lpstr>Презентация PowerPoint</vt:lpstr>
      <vt:lpstr>Презентация PowerPoint</vt:lpstr>
      <vt:lpstr>Виды дезинфицирующих средств</vt:lpstr>
      <vt:lpstr>Химический состав дезсредств, используемых при коронавирусной инфекции </vt:lpstr>
      <vt:lpstr>дезсредства на основе хлора</vt:lpstr>
      <vt:lpstr>Дезинфекционные мероприятия</vt:lpstr>
      <vt:lpstr>  Обеззараживание воздуха </vt:lpstr>
      <vt:lpstr>Профилактическая дезинфекция мест общего пользования жилых домов и общественных пространств </vt:lpstr>
      <vt:lpstr> Профилактическая дезинфекция мест общего пользования жилых домов и общественных пространств </vt:lpstr>
      <vt:lpstr>Дезинфекционная обработка открытых пространств </vt:lpstr>
      <vt:lpstr>Дезинфекция средств индивидуальной защиты (многоразового использования)</vt:lpstr>
      <vt:lpstr>     О дезинфекции мобильных устройств   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инфекционных заболеваний в детских и подростковых образовательных учреждениях</dc:title>
  <dc:creator>Надежда</dc:creator>
  <cp:lastModifiedBy>Тарасенко Алла Витальевна</cp:lastModifiedBy>
  <cp:revision>462</cp:revision>
  <cp:lastPrinted>2020-04-01T09:39:19Z</cp:lastPrinted>
  <dcterms:created xsi:type="dcterms:W3CDTF">2018-02-04T06:05:32Z</dcterms:created>
  <dcterms:modified xsi:type="dcterms:W3CDTF">2020-04-01T09:43:15Z</dcterms:modified>
</cp:coreProperties>
</file>