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91" r:id="rId4"/>
    <p:sldId id="290" r:id="rId5"/>
    <p:sldId id="304" r:id="rId6"/>
    <p:sldId id="305" r:id="rId7"/>
    <p:sldId id="308" r:id="rId8"/>
    <p:sldId id="306" r:id="rId9"/>
    <p:sldId id="298" r:id="rId10"/>
    <p:sldId id="309" r:id="rId11"/>
    <p:sldId id="310" r:id="rId12"/>
    <p:sldId id="313" r:id="rId13"/>
    <p:sldId id="314" r:id="rId14"/>
    <p:sldId id="302" r:id="rId15"/>
    <p:sldId id="303" r:id="rId16"/>
    <p:sldId id="311" r:id="rId17"/>
    <p:sldId id="312" r:id="rId18"/>
    <p:sldId id="292" r:id="rId19"/>
    <p:sldId id="295" r:id="rId20"/>
    <p:sldId id="300" r:id="rId21"/>
    <p:sldId id="301" r:id="rId22"/>
    <p:sldId id="269" r:id="rId23"/>
  </p:sldIdLst>
  <p:sldSz cx="20104100" cy="11309350"/>
  <p:notesSz cx="9940925" cy="6808788"/>
  <p:defaultTextStyle>
    <a:defPPr>
      <a:defRPr lang="ru-RU"/>
    </a:defPPr>
    <a:lvl1pPr marL="0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6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2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8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5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91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CE5"/>
    <a:srgbClr val="0B419B"/>
    <a:srgbClr val="1677DD"/>
    <a:srgbClr val="66A82F"/>
    <a:srgbClr val="25A7E0"/>
    <a:srgbClr val="000000"/>
    <a:srgbClr val="35A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02" y="-510"/>
      </p:cViewPr>
      <p:guideLst>
        <p:guide orient="horz" pos="288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14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A9698-2C20-466F-8E94-5845FE09ED0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FAA4092-9D75-4D6B-B44E-AD2E310C1686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2</a:t>
          </a:r>
        </a:p>
      </dgm:t>
    </dgm:pt>
    <dgm:pt modelId="{2E72E1DD-AEB4-4F0E-B93E-A134FA22A9A7}" type="parTrans" cxnId="{2A444D73-D2C4-440A-8DAD-D7E71A0C6E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3563BB-89D7-44ED-A15B-ABE1760CB223}" type="sibTrans" cxnId="{2A444D73-D2C4-440A-8DAD-D7E71A0C6E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7DE18A-B9A2-4197-B3B2-1C0B831EE1D8}">
      <dgm:prSet phldrT="[Текст]"/>
      <dgm:spPr bwMode="auto"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</a:t>
          </a:r>
          <a:endParaRPr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ОРВ </a:t>
          </a:r>
          <a:endParaRPr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C8E79-F1BC-4FA6-B870-843F8126AC46}" type="sibTrans" cxnId="{63182D48-7CBE-4FEE-B3AC-7E34B6907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25EA10C-BC36-4474-BEDB-9FD60F786B24}" type="parTrans" cxnId="{63182D48-7CBE-4FEE-B3AC-7E34B6907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52A74C9-BF42-4A6D-A607-D18F1D9E1FDD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9C51D18B-F8D8-4AC3-9C6A-00B5E33413FB}" type="parTrans" cxnId="{534FD702-DC09-4512-8B4E-5239AD7AB1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F49A386-464D-4145-8940-84A0E8466976}" type="sibTrans" cxnId="{534FD702-DC09-4512-8B4E-5239AD7AB1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415C26-7706-4395-9533-3CC9E2F42CB9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58097D30-338A-45E2-A460-932AB39DE5A6}" type="parTrans" cxnId="{3AAC9285-E9A8-42B5-968E-BF4A6ABFF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B18EF0-8821-4E70-8A30-E316677553F8}" type="sibTrans" cxnId="{3AAC9285-E9A8-42B5-968E-BF4A6ABFF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B8208D-DED8-4970-B22E-AD95DDE113C6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F6977B20-E4DF-4172-AEBA-A8038E64926C}" type="parTrans" cxnId="{AD868CAC-014B-4BA6-AE55-C92BB28ABA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35493E-5BC8-4098-8230-3804739F07BE}" type="sibTrans" cxnId="{AD868CAC-014B-4BA6-AE55-C92BB28ABA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D21B763-0EFA-46A6-B58C-089384AFBBAC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4C030508-7A79-4A9A-9619-9DB4EED52BBD}" type="parTrans" cxnId="{C2635183-02C9-4663-A14C-7A8F0520D9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96863B-CE87-4365-A235-E82C825BBEE8}" type="sibTrans" cxnId="{C2635183-02C9-4663-A14C-7A8F0520D9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CAF826-F9AB-4515-98F6-11D7281C8E56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1</a:t>
          </a:r>
        </a:p>
      </dgm:t>
    </dgm:pt>
    <dgm:pt modelId="{DDFC729D-31C4-4106-851C-D0E1204779D3}" type="parTrans" cxnId="{451B1D45-A67D-415C-8C8E-487AA43363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557A8F-01B4-4706-9D56-4ADE2C618796}" type="sibTrans" cxnId="{451B1D45-A67D-415C-8C8E-487AA43363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ED9C75-0D87-48F7-8348-AD4DFC73A7D9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3</a:t>
          </a:r>
        </a:p>
      </dgm:t>
    </dgm:pt>
    <dgm:pt modelId="{F5459D48-BB3F-4DC1-824B-7C3403A1586E}" type="sibTrans" cxnId="{53E09880-4F42-40C9-9D90-7B2D149323F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0FCE68-C39A-452D-8A0F-437188122D7E}" type="parTrans" cxnId="{53E09880-4F42-40C9-9D90-7B2D149323F9}">
      <dgm:prSet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5F28A176-CCB4-4D3C-ADAB-F50ADCC8A4D3}">
      <dgm:prSet custAng="10800000" custFlipVert="1" custFlipHor="1" custScaleX="45957" custScaleY="43711" custRadScaleRad="80395" custRadScaleInc="31923"/>
      <dgm:spPr/>
      <dgm:t>
        <a:bodyPr/>
        <a:lstStyle/>
        <a:p>
          <a:endParaRPr lang="ru-RU" dirty="0"/>
        </a:p>
      </dgm:t>
    </dgm:pt>
    <dgm:pt modelId="{1CEBB908-9A8C-44D0-8505-CF4599DEE861}" type="parTrans" cxnId="{1F824981-EDB4-4F34-84BD-B207953AD5E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21A9FD-778E-42AD-9B6A-8CD5EF2DC2EF}" type="sibTrans" cxnId="{1F824981-EDB4-4F34-84BD-B207953AD5EB}">
      <dgm:prSet/>
      <dgm:spPr/>
      <dgm:t>
        <a:bodyPr/>
        <a:lstStyle/>
        <a:p>
          <a:endParaRPr lang="ru-RU"/>
        </a:p>
      </dgm:t>
    </dgm:pt>
    <dgm:pt modelId="{57ECC6F2-1AB3-4082-8CA3-E36DCE9F9D0F}">
      <dgm:prSet custAng="10800000" custFlipVert="1" custFlipHor="1" custScaleX="45957" custScaleY="43711" custRadScaleRad="80395" custRadScaleInc="31923"/>
      <dgm:spPr/>
      <dgm:t>
        <a:bodyPr/>
        <a:lstStyle/>
        <a:p>
          <a:endParaRPr lang="ru-RU" dirty="0"/>
        </a:p>
      </dgm:t>
    </dgm:pt>
    <dgm:pt modelId="{9BBC2E4F-0BC1-457F-ACA3-971EF543DB2E}" type="parTrans" cxnId="{6E09A07B-60E9-48C1-ADF2-6F7CE70251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A733F7-EB91-442D-A728-0A93F411E4D4}" type="sibTrans" cxnId="{6E09A07B-60E9-48C1-ADF2-6F7CE70251A7}">
      <dgm:prSet/>
      <dgm:spPr/>
      <dgm:t>
        <a:bodyPr/>
        <a:lstStyle/>
        <a:p>
          <a:endParaRPr lang="ru-RU"/>
        </a:p>
      </dgm:t>
    </dgm:pt>
    <dgm:pt modelId="{4E4A8BE8-6E68-4A8C-BF45-6D21CD80DFBA}">
      <dgm:prSet/>
      <dgm:spPr/>
      <dgm:t>
        <a:bodyPr/>
        <a:lstStyle/>
        <a:p>
          <a:r>
            <a:rPr lang="ru-RU" dirty="0" smtClean="0">
              <a:solidFill>
                <a:srgbClr val="27219F"/>
              </a:solidFill>
            </a:rPr>
            <a:t>4</a:t>
          </a:r>
          <a:endParaRPr lang="ru-RU" dirty="0">
            <a:solidFill>
              <a:srgbClr val="27219F"/>
            </a:solidFill>
          </a:endParaRPr>
        </a:p>
      </dgm:t>
    </dgm:pt>
    <dgm:pt modelId="{45D06948-8A63-48DC-B0B0-158509BECCD4}" type="parTrans" cxnId="{A73B78DF-3E03-432F-BE92-487E59E4665E}">
      <dgm:prSet/>
      <dgm:spPr/>
      <dgm:t>
        <a:bodyPr/>
        <a:lstStyle/>
        <a:p>
          <a:endParaRPr lang="ru-RU"/>
        </a:p>
      </dgm:t>
    </dgm:pt>
    <dgm:pt modelId="{54831F88-38B6-4E0A-85DC-729E1BC381BB}" type="sibTrans" cxnId="{A73B78DF-3E03-432F-BE92-487E59E4665E}">
      <dgm:prSet/>
      <dgm:spPr/>
      <dgm:t>
        <a:bodyPr/>
        <a:lstStyle/>
        <a:p>
          <a:endParaRPr lang="ru-RU"/>
        </a:p>
      </dgm:t>
    </dgm:pt>
    <dgm:pt modelId="{1591B2E7-6066-4C7D-B0DC-B348710847BE}" type="pres">
      <dgm:prSet presAssocID="{8D5A9698-2C20-466F-8E94-5845FE09ED02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744AF30-FE68-4CAB-B3F8-A0435644D333}" type="pres">
      <dgm:prSet presAssocID="{AE7DE18A-B9A2-4197-B3B2-1C0B831EE1D8}" presName="centerShape" presStyleLbl="node0" presStyleIdx="0" presStyleCnt="1" custScaleX="177249" custScaleY="168802" custLinFactNeighborX="-75633" custLinFactNeighborY="-36396"/>
      <dgm:spPr bwMode="auto"/>
      <dgm:t>
        <a:bodyPr/>
        <a:lstStyle/>
        <a:p>
          <a:pPr>
            <a:defRPr/>
          </a:pPr>
          <a:endParaRPr lang="ru-RU"/>
        </a:p>
      </dgm:t>
    </dgm:pt>
    <dgm:pt modelId="{706FA3F3-F310-4153-8FAC-BC9518D660C9}" type="pres">
      <dgm:prSet presAssocID="{2E72E1DD-AEB4-4F0E-B93E-A134FA22A9A7}" presName="Name9" presStyleLbl="parChTrans1D2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19DC64EA-6570-49C1-9021-B98112621A97}" type="pres">
      <dgm:prSet presAssocID="{2E72E1DD-AEB4-4F0E-B93E-A134FA22A9A7}" presName="connTx" presStyleLbl="parChTrans1D2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1BFFB01D-80BB-4D08-A7A3-2D1743BD1016}" type="pres">
      <dgm:prSet presAssocID="{0FAA4092-9D75-4D6B-B44E-AD2E310C1686}" presName="node" presStyleLbl="node1" presStyleIdx="0" presStyleCnt="4" custAng="10800000" custFlipVert="1" custFlipHor="1" custScaleX="45957" custScaleY="43711" custRadScaleRad="50194" custRadScaleInc="-5518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10C56A8-B8E7-423A-8823-4156D6CFFFD1}" type="pres">
      <dgm:prSet presAssocID="{DDFC729D-31C4-4106-851C-D0E1204779D3}" presName="Name9" presStyleLbl="parChTrans1D2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23D3B36B-B152-4B84-A480-C094E53D0053}" type="pres">
      <dgm:prSet presAssocID="{DDFC729D-31C4-4106-851C-D0E1204779D3}" presName="connTx" presStyleLbl="parChTrans1D2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C2D6E140-84B1-471F-A06C-6F6042049FA9}" type="pres">
      <dgm:prSet presAssocID="{45CAF826-F9AB-4515-98F6-11D7281C8E56}" presName="node" presStyleLbl="node1" presStyleIdx="1" presStyleCnt="4" custAng="10800000" custFlipVert="1" custFlipHor="1" custScaleX="45957" custScaleY="43711" custRadScaleRad="103403" custRadScaleInc="-20605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A89EAA2-8067-4B2C-9EED-62D91CEFEAA8}" type="pres">
      <dgm:prSet presAssocID="{E00FCE68-C39A-452D-8A0F-437188122D7E}" presName="Name9" presStyleLbl="parChTrans1D2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261B0E7-9658-4660-847D-EF6B6C31BCA3}" type="pres">
      <dgm:prSet presAssocID="{E00FCE68-C39A-452D-8A0F-437188122D7E}" presName="connTx" presStyleLbl="parChTrans1D2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FFE467B-1081-4160-A45B-7A6DB4310D5B}" type="pres">
      <dgm:prSet presAssocID="{77ED9C75-0D87-48F7-8348-AD4DFC73A7D9}" presName="node" presStyleLbl="node1" presStyleIdx="2" presStyleCnt="4" custAng="10800000" custFlipVert="1" custFlipHor="1" custScaleX="45957" custScaleY="43711" custRadScaleRad="89398" custRadScaleInc="16062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FBA48F2-2FC6-4E43-BF8E-4BB7FB17EFB0}" type="pres">
      <dgm:prSet presAssocID="{45D06948-8A63-48DC-B0B0-158509BECCD4}" presName="Name9" presStyleLbl="parChTrans1D2" presStyleIdx="3" presStyleCnt="4"/>
      <dgm:spPr/>
      <dgm:t>
        <a:bodyPr/>
        <a:lstStyle/>
        <a:p>
          <a:endParaRPr lang="ru-RU"/>
        </a:p>
      </dgm:t>
    </dgm:pt>
    <dgm:pt modelId="{A290999D-D83F-4B72-8B02-3B26F61FF42A}" type="pres">
      <dgm:prSet presAssocID="{45D06948-8A63-48DC-B0B0-158509BECCD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FB4C664-0DBE-43DD-8443-B61016160DA4}" type="pres">
      <dgm:prSet presAssocID="{4E4A8BE8-6E68-4A8C-BF45-6D21CD80DFBA}" presName="node" presStyleLbl="node1" presStyleIdx="3" presStyleCnt="4" custScaleX="51268" custScaleY="52470" custRadScaleRad="167000" custRadScaleInc="-60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D272E-4715-4FA8-ACB8-4049774BB6F9}" type="presOf" srcId="{0FAA4092-9D75-4D6B-B44E-AD2E310C1686}" destId="{1BFFB01D-80BB-4D08-A7A3-2D1743BD1016}" srcOrd="0" destOrd="0" presId="urn:microsoft.com/office/officeart/2005/8/layout/radial1"/>
    <dgm:cxn modelId="{048896FD-8592-486D-BE78-2E6E9B2D628E}" type="presOf" srcId="{4E4A8BE8-6E68-4A8C-BF45-6D21CD80DFBA}" destId="{BFB4C664-0DBE-43DD-8443-B61016160DA4}" srcOrd="0" destOrd="0" presId="urn:microsoft.com/office/officeart/2005/8/layout/radial1"/>
    <dgm:cxn modelId="{B6FC198D-B7DD-42BE-BD49-ED568D6AC5E1}" type="presOf" srcId="{DDFC729D-31C4-4106-851C-D0E1204779D3}" destId="{410C56A8-B8E7-423A-8823-4156D6CFFFD1}" srcOrd="0" destOrd="0" presId="urn:microsoft.com/office/officeart/2005/8/layout/radial1"/>
    <dgm:cxn modelId="{F759029C-E793-4EA1-8274-16FEC411F684}" type="presOf" srcId="{E00FCE68-C39A-452D-8A0F-437188122D7E}" destId="{AA89EAA2-8067-4B2C-9EED-62D91CEFEAA8}" srcOrd="0" destOrd="0" presId="urn:microsoft.com/office/officeart/2005/8/layout/radial1"/>
    <dgm:cxn modelId="{A5E20E5F-178A-440C-9EFC-4DDFC26FBD7A}" type="presOf" srcId="{45CAF826-F9AB-4515-98F6-11D7281C8E56}" destId="{C2D6E140-84B1-471F-A06C-6F6042049FA9}" srcOrd="0" destOrd="0" presId="urn:microsoft.com/office/officeart/2005/8/layout/radial1"/>
    <dgm:cxn modelId="{53E09880-4F42-40C9-9D90-7B2D149323F9}" srcId="{AE7DE18A-B9A2-4197-B3B2-1C0B831EE1D8}" destId="{77ED9C75-0D87-48F7-8348-AD4DFC73A7D9}" srcOrd="2" destOrd="0" parTransId="{E00FCE68-C39A-452D-8A0F-437188122D7E}" sibTransId="{F5459D48-BB3F-4DC1-824B-7C3403A1586E}"/>
    <dgm:cxn modelId="{2A444D73-D2C4-440A-8DAD-D7E71A0C6E7D}" srcId="{AE7DE18A-B9A2-4197-B3B2-1C0B831EE1D8}" destId="{0FAA4092-9D75-4D6B-B44E-AD2E310C1686}" srcOrd="0" destOrd="0" parTransId="{2E72E1DD-AEB4-4F0E-B93E-A134FA22A9A7}" sibTransId="{423563BB-89D7-44ED-A15B-ABE1760CB223}"/>
    <dgm:cxn modelId="{1F824981-EDB4-4F34-84BD-B207953AD5EB}" srcId="{8D5A9698-2C20-466F-8E94-5845FE09ED02}" destId="{5F28A176-CCB4-4D3C-ADAB-F50ADCC8A4D3}" srcOrd="5" destOrd="0" parTransId="{1CEBB908-9A8C-44D0-8505-CF4599DEE861}" sibTransId="{6621A9FD-778E-42AD-9B6A-8CD5EF2DC2EF}"/>
    <dgm:cxn modelId="{08FC0431-76AC-4740-B663-E0917F3309B3}" type="presOf" srcId="{8D5A9698-2C20-466F-8E94-5845FE09ED02}" destId="{1591B2E7-6066-4C7D-B0DC-B348710847BE}" srcOrd="0" destOrd="0" presId="urn:microsoft.com/office/officeart/2005/8/layout/radial1"/>
    <dgm:cxn modelId="{2E6DBA3D-F1AC-4A10-9154-8FF0C050A8BF}" type="presOf" srcId="{77ED9C75-0D87-48F7-8348-AD4DFC73A7D9}" destId="{6FFE467B-1081-4160-A45B-7A6DB4310D5B}" srcOrd="0" destOrd="0" presId="urn:microsoft.com/office/officeart/2005/8/layout/radial1"/>
    <dgm:cxn modelId="{451B1D45-A67D-415C-8C8E-487AA433632D}" srcId="{AE7DE18A-B9A2-4197-B3B2-1C0B831EE1D8}" destId="{45CAF826-F9AB-4515-98F6-11D7281C8E56}" srcOrd="1" destOrd="0" parTransId="{DDFC729D-31C4-4106-851C-D0E1204779D3}" sibTransId="{D7557A8F-01B4-4706-9D56-4ADE2C618796}"/>
    <dgm:cxn modelId="{C2635183-02C9-4663-A14C-7A8F0520D976}" srcId="{8D5A9698-2C20-466F-8E94-5845FE09ED02}" destId="{CD21B763-0EFA-46A6-B58C-089384AFBBAC}" srcOrd="4" destOrd="0" parTransId="{4C030508-7A79-4A9A-9619-9DB4EED52BBD}" sibTransId="{4E96863B-CE87-4365-A235-E82C825BBEE8}"/>
    <dgm:cxn modelId="{534FD702-DC09-4512-8B4E-5239AD7AB168}" srcId="{8D5A9698-2C20-466F-8E94-5845FE09ED02}" destId="{252A74C9-BF42-4A6D-A607-D18F1D9E1FDD}" srcOrd="1" destOrd="0" parTransId="{9C51D18B-F8D8-4AC3-9C6A-00B5E33413FB}" sibTransId="{CF49A386-464D-4145-8940-84A0E8466976}"/>
    <dgm:cxn modelId="{DC1EDC3E-F67C-4F52-8C62-9A3EB2239721}" type="presOf" srcId="{2E72E1DD-AEB4-4F0E-B93E-A134FA22A9A7}" destId="{706FA3F3-F310-4153-8FAC-BC9518D660C9}" srcOrd="0" destOrd="0" presId="urn:microsoft.com/office/officeart/2005/8/layout/radial1"/>
    <dgm:cxn modelId="{63182D48-7CBE-4FEE-B3AC-7E34B6907BCC}" srcId="{8D5A9698-2C20-466F-8E94-5845FE09ED02}" destId="{AE7DE18A-B9A2-4197-B3B2-1C0B831EE1D8}" srcOrd="0" destOrd="0" parTransId="{725EA10C-BC36-4474-BEDB-9FD60F786B24}" sibTransId="{622C8E79-F1BC-4FA6-B870-843F8126AC46}"/>
    <dgm:cxn modelId="{90569F31-D6F5-4E4C-9973-56C95E643F95}" type="presOf" srcId="{2E72E1DD-AEB4-4F0E-B93E-A134FA22A9A7}" destId="{19DC64EA-6570-49C1-9021-B98112621A97}" srcOrd="1" destOrd="0" presId="urn:microsoft.com/office/officeart/2005/8/layout/radial1"/>
    <dgm:cxn modelId="{AD868CAC-014B-4BA6-AE55-C92BB28ABA4B}" srcId="{8D5A9698-2C20-466F-8E94-5845FE09ED02}" destId="{CEB8208D-DED8-4970-B22E-AD95DDE113C6}" srcOrd="3" destOrd="0" parTransId="{F6977B20-E4DF-4172-AEBA-A8038E64926C}" sibTransId="{CE35493E-5BC8-4098-8230-3804739F07BE}"/>
    <dgm:cxn modelId="{DAB2049C-50D3-4A7F-9125-0ECC2D73786E}" type="presOf" srcId="{DDFC729D-31C4-4106-851C-D0E1204779D3}" destId="{23D3B36B-B152-4B84-A480-C094E53D0053}" srcOrd="1" destOrd="0" presId="urn:microsoft.com/office/officeart/2005/8/layout/radial1"/>
    <dgm:cxn modelId="{3AAC9285-E9A8-42B5-968E-BF4A6ABFFB0D}" srcId="{8D5A9698-2C20-466F-8E94-5845FE09ED02}" destId="{CE415C26-7706-4395-9533-3CC9E2F42CB9}" srcOrd="2" destOrd="0" parTransId="{58097D30-338A-45E2-A460-932AB39DE5A6}" sibTransId="{A6B18EF0-8821-4E70-8A30-E316677553F8}"/>
    <dgm:cxn modelId="{74D1F79A-6FDD-4796-B62E-D1CA8CD6C2B2}" type="presOf" srcId="{45D06948-8A63-48DC-B0B0-158509BECCD4}" destId="{A290999D-D83F-4B72-8B02-3B26F61FF42A}" srcOrd="1" destOrd="0" presId="urn:microsoft.com/office/officeart/2005/8/layout/radial1"/>
    <dgm:cxn modelId="{75D75358-A063-43E3-8BF8-0887566752D7}" type="presOf" srcId="{E00FCE68-C39A-452D-8A0F-437188122D7E}" destId="{6261B0E7-9658-4660-847D-EF6B6C31BCA3}" srcOrd="1" destOrd="0" presId="urn:microsoft.com/office/officeart/2005/8/layout/radial1"/>
    <dgm:cxn modelId="{6E09A07B-60E9-48C1-ADF2-6F7CE70251A7}" srcId="{8D5A9698-2C20-466F-8E94-5845FE09ED02}" destId="{57ECC6F2-1AB3-4082-8CA3-E36DCE9F9D0F}" srcOrd="6" destOrd="0" parTransId="{9BBC2E4F-0BC1-457F-ACA3-971EF543DB2E}" sibTransId="{1DA733F7-EB91-442D-A728-0A93F411E4D4}"/>
    <dgm:cxn modelId="{5F3426F4-34DD-49BC-9EB7-CB230F5D3E46}" type="presOf" srcId="{AE7DE18A-B9A2-4197-B3B2-1C0B831EE1D8}" destId="{B744AF30-FE68-4CAB-B3F8-A0435644D333}" srcOrd="0" destOrd="0" presId="urn:microsoft.com/office/officeart/2005/8/layout/radial1"/>
    <dgm:cxn modelId="{A73B78DF-3E03-432F-BE92-487E59E4665E}" srcId="{AE7DE18A-B9A2-4197-B3B2-1C0B831EE1D8}" destId="{4E4A8BE8-6E68-4A8C-BF45-6D21CD80DFBA}" srcOrd="3" destOrd="0" parTransId="{45D06948-8A63-48DC-B0B0-158509BECCD4}" sibTransId="{54831F88-38B6-4E0A-85DC-729E1BC381BB}"/>
    <dgm:cxn modelId="{EF044005-5A16-48BB-90AB-2EE1A1866603}" type="presOf" srcId="{45D06948-8A63-48DC-B0B0-158509BECCD4}" destId="{9FBA48F2-2FC6-4E43-BF8E-4BB7FB17EFB0}" srcOrd="0" destOrd="0" presId="urn:microsoft.com/office/officeart/2005/8/layout/radial1"/>
    <dgm:cxn modelId="{C851EB30-FEE1-4679-A159-F88967CABE06}" type="presParOf" srcId="{1591B2E7-6066-4C7D-B0DC-B348710847BE}" destId="{B744AF30-FE68-4CAB-B3F8-A0435644D333}" srcOrd="0" destOrd="0" presId="urn:microsoft.com/office/officeart/2005/8/layout/radial1"/>
    <dgm:cxn modelId="{9A0FB1D3-40C7-4DCF-A4D4-E5CCEBB29A06}" type="presParOf" srcId="{1591B2E7-6066-4C7D-B0DC-B348710847BE}" destId="{706FA3F3-F310-4153-8FAC-BC9518D660C9}" srcOrd="1" destOrd="0" presId="urn:microsoft.com/office/officeart/2005/8/layout/radial1"/>
    <dgm:cxn modelId="{C284D321-A7D7-4416-8D46-3F5A67DFA8E1}" type="presParOf" srcId="{706FA3F3-F310-4153-8FAC-BC9518D660C9}" destId="{19DC64EA-6570-49C1-9021-B98112621A97}" srcOrd="0" destOrd="0" presId="urn:microsoft.com/office/officeart/2005/8/layout/radial1"/>
    <dgm:cxn modelId="{92D11B2B-5483-4619-B850-8681951CAB1A}" type="presParOf" srcId="{1591B2E7-6066-4C7D-B0DC-B348710847BE}" destId="{1BFFB01D-80BB-4D08-A7A3-2D1743BD1016}" srcOrd="2" destOrd="0" presId="urn:microsoft.com/office/officeart/2005/8/layout/radial1"/>
    <dgm:cxn modelId="{DF6424E8-8ADB-498A-B5A7-93982DEE8532}" type="presParOf" srcId="{1591B2E7-6066-4C7D-B0DC-B348710847BE}" destId="{410C56A8-B8E7-423A-8823-4156D6CFFFD1}" srcOrd="3" destOrd="0" presId="urn:microsoft.com/office/officeart/2005/8/layout/radial1"/>
    <dgm:cxn modelId="{DDC3D59D-16C4-45F7-91D9-8337AC805BF5}" type="presParOf" srcId="{410C56A8-B8E7-423A-8823-4156D6CFFFD1}" destId="{23D3B36B-B152-4B84-A480-C094E53D0053}" srcOrd="0" destOrd="0" presId="urn:microsoft.com/office/officeart/2005/8/layout/radial1"/>
    <dgm:cxn modelId="{32148459-D1C3-4B9C-8582-75B911B1F1C0}" type="presParOf" srcId="{1591B2E7-6066-4C7D-B0DC-B348710847BE}" destId="{C2D6E140-84B1-471F-A06C-6F6042049FA9}" srcOrd="4" destOrd="0" presId="urn:microsoft.com/office/officeart/2005/8/layout/radial1"/>
    <dgm:cxn modelId="{7EF5FF25-0733-4C80-AABD-1A851C85DA91}" type="presParOf" srcId="{1591B2E7-6066-4C7D-B0DC-B348710847BE}" destId="{AA89EAA2-8067-4B2C-9EED-62D91CEFEAA8}" srcOrd="5" destOrd="0" presId="urn:microsoft.com/office/officeart/2005/8/layout/radial1"/>
    <dgm:cxn modelId="{C5D34ED0-18B0-42F7-94C2-13E5A649BF55}" type="presParOf" srcId="{AA89EAA2-8067-4B2C-9EED-62D91CEFEAA8}" destId="{6261B0E7-9658-4660-847D-EF6B6C31BCA3}" srcOrd="0" destOrd="0" presId="urn:microsoft.com/office/officeart/2005/8/layout/radial1"/>
    <dgm:cxn modelId="{1135554F-F2D7-40D6-A7DC-38FFF5A4BADC}" type="presParOf" srcId="{1591B2E7-6066-4C7D-B0DC-B348710847BE}" destId="{6FFE467B-1081-4160-A45B-7A6DB4310D5B}" srcOrd="6" destOrd="0" presId="urn:microsoft.com/office/officeart/2005/8/layout/radial1"/>
    <dgm:cxn modelId="{D9BACF54-433C-4009-AF79-347F2C876035}" type="presParOf" srcId="{1591B2E7-6066-4C7D-B0DC-B348710847BE}" destId="{9FBA48F2-2FC6-4E43-BF8E-4BB7FB17EFB0}" srcOrd="7" destOrd="0" presId="urn:microsoft.com/office/officeart/2005/8/layout/radial1"/>
    <dgm:cxn modelId="{91AF7127-089C-4426-9C01-7213E4644588}" type="presParOf" srcId="{9FBA48F2-2FC6-4E43-BF8E-4BB7FB17EFB0}" destId="{A290999D-D83F-4B72-8B02-3B26F61FF42A}" srcOrd="0" destOrd="0" presId="urn:microsoft.com/office/officeart/2005/8/layout/radial1"/>
    <dgm:cxn modelId="{03D3EC25-477F-47BC-BF16-E2B0D9896D05}" type="presParOf" srcId="{1591B2E7-6066-4C7D-B0DC-B348710847BE}" destId="{BFB4C664-0DBE-43DD-8443-B61016160DA4}" srcOrd="8" destOrd="0" presId="urn:microsoft.com/office/officeart/2005/8/layout/radial1"/>
  </dgm:cxnLst>
  <dgm:bg>
    <a:noFill/>
    <a:effectLst>
      <a:glow>
        <a:schemeClr val="accent1"/>
      </a:glow>
    </a:effectLst>
  </dgm:bg>
  <dgm:whole>
    <a:ln w="12700">
      <a:round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4AF30-FE68-4CAB-B3F8-A0435644D333}">
      <dsp:nvSpPr>
        <dsp:cNvPr id="0" name=""/>
        <dsp:cNvSpPr/>
      </dsp:nvSpPr>
      <dsp:spPr bwMode="auto">
        <a:xfrm>
          <a:off x="2793654" y="27577"/>
          <a:ext cx="4214736" cy="40138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</a:t>
          </a:r>
          <a:endParaRPr sz="3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ОРВ </a:t>
          </a:r>
          <a:endParaRPr sz="3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888" y="615396"/>
        <a:ext cx="2980268" cy="2838240"/>
      </dsp:txXfrm>
    </dsp:sp>
    <dsp:sp modelId="{706FA3F3-F310-4153-8FAC-BC9518D660C9}">
      <dsp:nvSpPr>
        <dsp:cNvPr id="0" name=""/>
        <dsp:cNvSpPr/>
      </dsp:nvSpPr>
      <dsp:spPr bwMode="auto">
        <a:xfrm rot="709076">
          <a:off x="6943757" y="2604133"/>
          <a:ext cx="1466336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466336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500" kern="1200"/>
        </a:p>
      </dsp:txBody>
      <dsp:txXfrm>
        <a:off x="7640267" y="2578681"/>
        <a:ext cx="73316" cy="73316"/>
      </dsp:txXfrm>
    </dsp:sp>
    <dsp:sp modelId="{1BFFB01D-80BB-4D08-A7A3-2D1743BD1016}">
      <dsp:nvSpPr>
        <dsp:cNvPr id="0" name=""/>
        <dsp:cNvSpPr/>
      </dsp:nvSpPr>
      <dsp:spPr bwMode="auto">
        <a:xfrm rot="10800000" flipH="1" flipV="1">
          <a:off x="8381793" y="2357457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2</a:t>
          </a:r>
        </a:p>
      </dsp:txBody>
      <dsp:txXfrm rot="-10800000">
        <a:off x="8541829" y="2509672"/>
        <a:ext cx="772721" cy="734957"/>
      </dsp:txXfrm>
    </dsp:sp>
    <dsp:sp modelId="{410C56A8-B8E7-423A-8823-4156D6CFFFD1}">
      <dsp:nvSpPr>
        <dsp:cNvPr id="0" name=""/>
        <dsp:cNvSpPr/>
      </dsp:nvSpPr>
      <dsp:spPr bwMode="auto">
        <a:xfrm rot="20893803">
          <a:off x="6938916" y="1392784"/>
          <a:ext cx="1976380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976380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kern="1200"/>
        </a:p>
      </dsp:txBody>
      <dsp:txXfrm>
        <a:off x="7877697" y="1354581"/>
        <a:ext cx="98819" cy="98819"/>
      </dsp:txXfrm>
    </dsp:sp>
    <dsp:sp modelId="{C2D6E140-84B1-471F-A06C-6F6042049FA9}">
      <dsp:nvSpPr>
        <dsp:cNvPr id="0" name=""/>
        <dsp:cNvSpPr/>
      </dsp:nvSpPr>
      <dsp:spPr bwMode="auto">
        <a:xfrm rot="10800000" flipH="1" flipV="1">
          <a:off x="8881862" y="571511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1</a:t>
          </a:r>
        </a:p>
      </dsp:txBody>
      <dsp:txXfrm rot="-10800000">
        <a:off x="9041898" y="723726"/>
        <a:ext cx="772721" cy="734957"/>
      </dsp:txXfrm>
    </dsp:sp>
    <dsp:sp modelId="{AA89EAA2-8067-4B2C-9EED-62D91CEFEAA8}">
      <dsp:nvSpPr>
        <dsp:cNvPr id="0" name=""/>
        <dsp:cNvSpPr/>
      </dsp:nvSpPr>
      <dsp:spPr bwMode="auto">
        <a:xfrm rot="3391919">
          <a:off x="5767008" y="4199262"/>
          <a:ext cx="1144997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144997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500" kern="1200" dirty="0"/>
        </a:p>
      </dsp:txBody>
      <dsp:txXfrm>
        <a:off x="6310882" y="4181843"/>
        <a:ext cx="57249" cy="57249"/>
      </dsp:txXfrm>
    </dsp:sp>
    <dsp:sp modelId="{6FFE467B-1081-4160-A45B-7A6DB4310D5B}">
      <dsp:nvSpPr>
        <dsp:cNvPr id="0" name=""/>
        <dsp:cNvSpPr/>
      </dsp:nvSpPr>
      <dsp:spPr bwMode="auto">
        <a:xfrm rot="10800000" flipH="1" flipV="1">
          <a:off x="6399671" y="4608301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3</a:t>
          </a:r>
        </a:p>
      </dsp:txBody>
      <dsp:txXfrm rot="-10800000">
        <a:off x="6559707" y="4760516"/>
        <a:ext cx="772721" cy="734957"/>
      </dsp:txXfrm>
    </dsp:sp>
    <dsp:sp modelId="{9FBA48F2-2FC6-4E43-BF8E-4BB7FB17EFB0}">
      <dsp:nvSpPr>
        <dsp:cNvPr id="0" name=""/>
        <dsp:cNvSpPr/>
      </dsp:nvSpPr>
      <dsp:spPr bwMode="auto">
        <a:xfrm rot="5339212">
          <a:off x="3965460" y="5018337"/>
          <a:ext cx="1977054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977054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04561" y="4980117"/>
        <a:ext cx="98852" cy="98852"/>
      </dsp:txXfrm>
    </dsp:sp>
    <dsp:sp modelId="{BFB4C664-0DBE-43DD-8443-B61016160DA4}">
      <dsp:nvSpPr>
        <dsp:cNvPr id="0" name=""/>
        <dsp:cNvSpPr/>
      </dsp:nvSpPr>
      <dsp:spPr bwMode="auto">
        <a:xfrm>
          <a:off x="4372956" y="6017814"/>
          <a:ext cx="1219082" cy="1247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27219F"/>
              </a:solidFill>
            </a:rPr>
            <a:t>4</a:t>
          </a:r>
          <a:endParaRPr lang="ru-RU" sz="4800" kern="1200" dirty="0">
            <a:solidFill>
              <a:srgbClr val="27219F"/>
            </a:solidFill>
          </a:endParaRPr>
        </a:p>
      </dsp:txBody>
      <dsp:txXfrm>
        <a:off x="4551486" y="6200530"/>
        <a:ext cx="862022" cy="88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A0C4F43-B2DE-4882-9E9B-855B84DF5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C42FFD-1745-41C5-B0C9-93DFEA50F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628" y="0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/>
          <a:lstStyle>
            <a:lvl1pPr algn="r">
              <a:defRPr sz="600"/>
            </a:lvl1pPr>
          </a:lstStyle>
          <a:p>
            <a:fld id="{28B17D17-E46E-461E-AC39-87629CCAB1F5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2FED3F-DE64-4FD8-90DC-B1A76E6D8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67584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ECFC3A-469B-4FE6-BB3A-B5BA992F98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628" y="6467584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 anchor="b"/>
          <a:lstStyle>
            <a:lvl1pPr algn="r">
              <a:defRPr sz="600"/>
            </a:lvl1pPr>
          </a:lstStyle>
          <a:p>
            <a:fld id="{BA4A4197-5E69-4549-AE0F-5291B37F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28" y="0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/>
          <a:lstStyle>
            <a:lvl1pPr algn="r">
              <a:defRPr sz="600"/>
            </a:lvl1pPr>
          </a:lstStyle>
          <a:p>
            <a:fld id="{F0FC1344-E68F-4577-AC88-C145346ABA24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54" tIns="24377" rIns="48754" bIns="24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9" y="3276324"/>
            <a:ext cx="7953368" cy="2681844"/>
          </a:xfrm>
          <a:prstGeom prst="rect">
            <a:avLst/>
          </a:prstGeom>
        </p:spPr>
        <p:txBody>
          <a:bodyPr vert="horz" lIns="48754" tIns="24377" rIns="48754" bIns="24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7584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28" y="6467584"/>
            <a:ext cx="4307943" cy="341204"/>
          </a:xfrm>
          <a:prstGeom prst="rect">
            <a:avLst/>
          </a:prstGeom>
        </p:spPr>
        <p:txBody>
          <a:bodyPr vert="horz" lIns="48754" tIns="24377" rIns="48754" bIns="24377" rtlCol="0" anchor="b"/>
          <a:lstStyle>
            <a:lvl1pPr algn="r">
              <a:defRPr sz="600"/>
            </a:lvl1pPr>
          </a:lstStyle>
          <a:p>
            <a:fld id="{63CEB4AC-6CEF-4412-B004-E3587ABF9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5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1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650" y="283742"/>
            <a:ext cx="4678250" cy="5163401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17108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CD9DED-F8C7-4C80-9FA9-F8CD8DE90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317" y="1616074"/>
            <a:ext cx="2555493" cy="30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845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650" y="283742"/>
            <a:ext cx="4678250" cy="5163401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9233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317" y="1616074"/>
            <a:ext cx="2555493" cy="3066592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79935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82227E1-B513-4668-A33C-E497875D0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"/>
            <a:ext cx="20104100" cy="11308557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599086"/>
            <a:ext cx="18093690" cy="307777"/>
          </a:xfrm>
        </p:spPr>
        <p:txBody>
          <a:bodyPr lIns="0" tIns="0" rIns="0" bIns="0"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19967" y="10517696"/>
            <a:ext cx="4623943" cy="2791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19651" y="10491668"/>
            <a:ext cx="1579244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5B0E178-AF94-45BA-8E14-760162247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808" y="398649"/>
            <a:ext cx="1935918" cy="2131827"/>
          </a:xfrm>
          <a:prstGeom prst="rect">
            <a:avLst/>
          </a:prstGeom>
        </p:spPr>
      </p:pic>
      <p:sp>
        <p:nvSpPr>
          <p:cNvPr id="66" name="object 87">
            <a:extLst>
              <a:ext uri="{FF2B5EF4-FFF2-40B4-BE49-F238E27FC236}">
                <a16:creationId xmlns:a16="http://schemas.microsoft.com/office/drawing/2014/main" xmlns="" id="{92146A31-9D76-4C2E-A8AA-3B535A81777C}"/>
              </a:ext>
            </a:extLst>
          </p:cNvPr>
          <p:cNvSpPr/>
          <p:nvPr userDrawn="1"/>
        </p:nvSpPr>
        <p:spPr>
          <a:xfrm>
            <a:off x="4" y="3127185"/>
            <a:ext cx="1456055" cy="45719"/>
          </a:xfrm>
          <a:custGeom>
            <a:avLst/>
            <a:gdLst/>
            <a:ahLst/>
            <a:cxnLst/>
            <a:rect l="l" t="t" r="r" b="b"/>
            <a:pathLst>
              <a:path w="1456055" h="356235">
                <a:moveTo>
                  <a:pt x="0" y="356010"/>
                </a:moveTo>
                <a:lnTo>
                  <a:pt x="1455453" y="356010"/>
                </a:lnTo>
                <a:lnTo>
                  <a:pt x="1455453" y="0"/>
                </a:lnTo>
                <a:lnTo>
                  <a:pt x="0" y="0"/>
                </a:lnTo>
                <a:lnTo>
                  <a:pt x="0" y="356010"/>
                </a:lnTo>
                <a:close/>
              </a:path>
            </a:pathLst>
          </a:custGeom>
          <a:solidFill>
            <a:srgbClr val="25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Holder 2">
            <a:extLst>
              <a:ext uri="{FF2B5EF4-FFF2-40B4-BE49-F238E27FC236}">
                <a16:creationId xmlns:a16="http://schemas.microsoft.com/office/drawing/2014/main" xmlns="" id="{A7EAB54C-9E61-45BD-BD2A-93C293D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98" y="2683123"/>
            <a:ext cx="6693922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82227E1-B513-4668-A33C-E497875D0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"/>
            <a:ext cx="20104100" cy="11308557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599086"/>
            <a:ext cx="18093690" cy="307777"/>
          </a:xfrm>
        </p:spPr>
        <p:txBody>
          <a:bodyPr lIns="0" tIns="0" rIns="0" bIns="0"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19967" y="10517696"/>
            <a:ext cx="4623943" cy="2791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19651" y="10491668"/>
            <a:ext cx="1579244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5B0E178-AF94-45BA-8E14-760162247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808" y="398649"/>
            <a:ext cx="1935918" cy="2131827"/>
          </a:xfrm>
          <a:prstGeom prst="rect">
            <a:avLst/>
          </a:prstGeom>
        </p:spPr>
      </p:pic>
      <p:sp>
        <p:nvSpPr>
          <p:cNvPr id="66" name="object 87">
            <a:extLst>
              <a:ext uri="{FF2B5EF4-FFF2-40B4-BE49-F238E27FC236}">
                <a16:creationId xmlns:a16="http://schemas.microsoft.com/office/drawing/2014/main" xmlns="" id="{92146A31-9D76-4C2E-A8AA-3B535A81777C}"/>
              </a:ext>
            </a:extLst>
          </p:cNvPr>
          <p:cNvSpPr/>
          <p:nvPr userDrawn="1"/>
        </p:nvSpPr>
        <p:spPr>
          <a:xfrm>
            <a:off x="4" y="3127185"/>
            <a:ext cx="1456055" cy="45719"/>
          </a:xfrm>
          <a:custGeom>
            <a:avLst/>
            <a:gdLst/>
            <a:ahLst/>
            <a:cxnLst/>
            <a:rect l="l" t="t" r="r" b="b"/>
            <a:pathLst>
              <a:path w="1456055" h="356235">
                <a:moveTo>
                  <a:pt x="0" y="356010"/>
                </a:moveTo>
                <a:lnTo>
                  <a:pt x="1455453" y="356010"/>
                </a:lnTo>
                <a:lnTo>
                  <a:pt x="1455453" y="0"/>
                </a:lnTo>
                <a:lnTo>
                  <a:pt x="0" y="0"/>
                </a:lnTo>
                <a:lnTo>
                  <a:pt x="0" y="356010"/>
                </a:lnTo>
                <a:close/>
              </a:path>
            </a:pathLst>
          </a:custGeom>
          <a:solidFill>
            <a:srgbClr val="66A82F"/>
          </a:solidFill>
        </p:spPr>
        <p:txBody>
          <a:bodyPr wrap="square" lIns="0" tIns="0" rIns="0" bIns="0" rtlCol="0"/>
          <a:lstStyle/>
          <a:p>
            <a:endParaRPr>
              <a:solidFill>
                <a:srgbClr val="66A82F"/>
              </a:solidFill>
            </a:endParaRPr>
          </a:p>
        </p:txBody>
      </p:sp>
      <p:sp>
        <p:nvSpPr>
          <p:cNvPr id="67" name="Holder 2">
            <a:extLst>
              <a:ext uri="{FF2B5EF4-FFF2-40B4-BE49-F238E27FC236}">
                <a16:creationId xmlns:a16="http://schemas.microsoft.com/office/drawing/2014/main" xmlns="" id="{A7EAB54C-9E61-45BD-BD2A-93C293D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98" y="2683123"/>
            <a:ext cx="6693922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66A8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38162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xmlns="" id="{3903057B-E51A-4842-976F-F5937EEC137B}"/>
              </a:ext>
            </a:extLst>
          </p:cNvPr>
          <p:cNvSpPr/>
          <p:nvPr userDrawn="1"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xmlns="" id="{C548A8C8-DD97-42D2-BB99-C4EDBA5CC720}"/>
              </a:ext>
            </a:extLst>
          </p:cNvPr>
          <p:cNvSpPr txBox="1"/>
          <p:nvPr userDrawn="1"/>
        </p:nvSpPr>
        <p:spPr>
          <a:xfrm>
            <a:off x="8698547" y="10301123"/>
            <a:ext cx="4208561" cy="31995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+7 </a:t>
            </a:r>
            <a:r>
              <a:rPr lang="ru-RU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(34675)</a:t>
            </a:r>
            <a:r>
              <a:rPr lang="en-US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5-00-00</a:t>
            </a:r>
            <a:r>
              <a:rPr sz="2000" spc="-5" dirty="0">
                <a:solidFill>
                  <a:srgbClr val="0A40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spc="-5" dirty="0">
                <a:solidFill>
                  <a:srgbClr val="0A40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sz="2000" spc="406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spc="-10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admugorsk.ru</a:t>
            </a:r>
            <a:endParaRPr sz="2000" dirty="0">
              <a:solidFill>
                <a:srgbClr val="25A7E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0797FA-EF94-4AC1-ABB4-5B461343C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4468" y="403076"/>
            <a:ext cx="3655160" cy="4034217"/>
          </a:xfrm>
          <a:prstGeom prst="rect">
            <a:avLst/>
          </a:prstGeom>
        </p:spPr>
      </p:pic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9E27BED4-7BC9-4BFB-9EB9-17B6196ECE3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855017" y="4343066"/>
            <a:ext cx="8394069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4" name="Текст 152">
            <a:extLst>
              <a:ext uri="{FF2B5EF4-FFF2-40B4-BE49-F238E27FC236}">
                <a16:creationId xmlns:a16="http://schemas.microsoft.com/office/drawing/2014/main" xmlns="" id="{9D431A06-4199-491D-9A1A-B801C0388E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1835" y="5028795"/>
            <a:ext cx="8540433" cy="276998"/>
          </a:xfrm>
        </p:spPr>
        <p:txBody>
          <a:bodyPr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52">
            <a:extLst>
              <a:ext uri="{FF2B5EF4-FFF2-40B4-BE49-F238E27FC236}">
                <a16:creationId xmlns:a16="http://schemas.microsoft.com/office/drawing/2014/main" xmlns="" id="{D79DF2D0-E5D7-4FF5-9CB2-7F234C7DF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4250" y="5925446"/>
            <a:ext cx="10758488" cy="307777"/>
          </a:xfrm>
        </p:spPr>
        <p:txBody>
          <a:bodyPr/>
          <a:lstStyle>
            <a:lvl1pPr algn="ctr">
              <a:defRPr sz="2000" b="1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52">
            <a:extLst>
              <a:ext uri="{FF2B5EF4-FFF2-40B4-BE49-F238E27FC236}">
                <a16:creationId xmlns:a16="http://schemas.microsoft.com/office/drawing/2014/main" xmlns="" id="{46D766BB-D90A-47C8-8792-3B4CC60C5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7347" y="6340475"/>
            <a:ext cx="5652294" cy="307777"/>
          </a:xfrm>
        </p:spPr>
        <p:txBody>
          <a:bodyPr/>
          <a:lstStyle>
            <a:lvl1pPr algn="ctr">
              <a:defRPr sz="2000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152">
            <a:extLst>
              <a:ext uri="{FF2B5EF4-FFF2-40B4-BE49-F238E27FC236}">
                <a16:creationId xmlns:a16="http://schemas.microsoft.com/office/drawing/2014/main" xmlns="" id="{F1690D8D-42ED-49CB-BA81-0279AAFDA6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4250" y="7739802"/>
            <a:ext cx="5338052" cy="615553"/>
          </a:xfrm>
        </p:spPr>
        <p:txBody>
          <a:bodyPr/>
          <a:lstStyle>
            <a:lvl1pPr marL="0" marR="0" indent="0" algn="r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5" dirty="0">
                <a:solidFill>
                  <a:srgbClr val="0B419B"/>
                </a:solidFill>
                <a:latin typeface="+mn-lt"/>
                <a:cs typeface="Calibri"/>
              </a:rPr>
              <a:t>График</a:t>
            </a:r>
            <a:r>
              <a:rPr lang="ru-RU" sz="2000" b="1" spc="-69" dirty="0">
                <a:solidFill>
                  <a:srgbClr val="0B419B"/>
                </a:solidFill>
                <a:latin typeface="+mn-lt"/>
                <a:cs typeface="Calibri"/>
              </a:rPr>
              <a:t> </a:t>
            </a:r>
            <a:r>
              <a:rPr lang="ru-RU" sz="2000" b="1" spc="10" dirty="0">
                <a:solidFill>
                  <a:srgbClr val="0B419B"/>
                </a:solidFill>
                <a:latin typeface="+mn-lt"/>
                <a:cs typeface="Calibri"/>
              </a:rPr>
              <a:t>работы:</a:t>
            </a:r>
            <a:endParaRPr lang="ru-RU" sz="2000" dirty="0">
              <a:latin typeface="+mn-lt"/>
              <a:cs typeface="Calibri"/>
            </a:endParaRP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52">
            <a:extLst>
              <a:ext uri="{FF2B5EF4-FFF2-40B4-BE49-F238E27FC236}">
                <a16:creationId xmlns:a16="http://schemas.microsoft.com/office/drawing/2014/main" xmlns="" id="{20C447F7-6F20-4680-8C16-C402693F9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16402" y="7743743"/>
            <a:ext cx="5338052" cy="307777"/>
          </a:xfrm>
        </p:spPr>
        <p:txBody>
          <a:bodyPr/>
          <a:lstStyle>
            <a:lvl1pPr marL="0" marR="0" indent="0" algn="l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3183"/>
            <a:ext cx="20104098" cy="11305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092" y="4210164"/>
            <a:ext cx="6693922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0A409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5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551467" y="10447714"/>
            <a:ext cx="375920" cy="638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2" r:id="rId3"/>
    <p:sldLayoutId id="2147483673" r:id="rId4"/>
    <p:sldLayoutId id="2147483662" r:id="rId5"/>
    <p:sldLayoutId id="2147483675" r:id="rId6"/>
    <p:sldLayoutId id="214748366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9">
        <a:defRPr>
          <a:latin typeface="+mn-lt"/>
          <a:ea typeface="+mn-ea"/>
          <a:cs typeface="+mn-cs"/>
        </a:defRPr>
      </a:lvl4pPr>
      <a:lvl5pPr marL="1828546">
        <a:defRPr>
          <a:latin typeface="+mn-lt"/>
          <a:ea typeface="+mn-ea"/>
          <a:cs typeface="+mn-cs"/>
        </a:defRPr>
      </a:lvl5pPr>
      <a:lvl6pPr marL="2285682">
        <a:defRPr>
          <a:latin typeface="+mn-lt"/>
          <a:ea typeface="+mn-ea"/>
          <a:cs typeface="+mn-cs"/>
        </a:defRPr>
      </a:lvl6pPr>
      <a:lvl7pPr marL="2742818">
        <a:defRPr>
          <a:latin typeface="+mn-lt"/>
          <a:ea typeface="+mn-ea"/>
          <a:cs typeface="+mn-cs"/>
        </a:defRPr>
      </a:lvl7pPr>
      <a:lvl8pPr marL="3199955">
        <a:defRPr>
          <a:latin typeface="+mn-lt"/>
          <a:ea typeface="+mn-ea"/>
          <a:cs typeface="+mn-cs"/>
        </a:defRPr>
      </a:lvl8pPr>
      <a:lvl9pPr marL="3657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9">
        <a:defRPr>
          <a:latin typeface="+mn-lt"/>
          <a:ea typeface="+mn-ea"/>
          <a:cs typeface="+mn-cs"/>
        </a:defRPr>
      </a:lvl4pPr>
      <a:lvl5pPr marL="1828546">
        <a:defRPr>
          <a:latin typeface="+mn-lt"/>
          <a:ea typeface="+mn-ea"/>
          <a:cs typeface="+mn-cs"/>
        </a:defRPr>
      </a:lvl5pPr>
      <a:lvl6pPr marL="2285682">
        <a:defRPr>
          <a:latin typeface="+mn-lt"/>
          <a:ea typeface="+mn-ea"/>
          <a:cs typeface="+mn-cs"/>
        </a:defRPr>
      </a:lvl6pPr>
      <a:lvl7pPr marL="2742818">
        <a:defRPr>
          <a:latin typeface="+mn-lt"/>
          <a:ea typeface="+mn-ea"/>
          <a:cs typeface="+mn-cs"/>
        </a:defRPr>
      </a:lvl7pPr>
      <a:lvl8pPr marL="3199955">
        <a:defRPr>
          <a:latin typeface="+mn-lt"/>
          <a:ea typeface="+mn-ea"/>
          <a:cs typeface="+mn-cs"/>
        </a:defRPr>
      </a:lvl8pPr>
      <a:lvl9pPr marL="3657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admhmao.ru/" TargetMode="External"/><Relationship Id="rId2" Type="http://schemas.openxmlformats.org/officeDocument/2006/relationships/hyperlink" Target="https://vk.com/orv.ugr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orv.gov.ru/" TargetMode="External"/><Relationship Id="rId4" Type="http://schemas.openxmlformats.org/officeDocument/2006/relationships/hyperlink" Target="http://economy.gov.ru/minec/mai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79623" y="4940300"/>
            <a:ext cx="16716492" cy="2246769"/>
          </a:xfrm>
        </p:spPr>
        <p:txBody>
          <a:bodyPr/>
          <a:lstStyle/>
          <a:p>
            <a:pPr algn="ctr"/>
            <a:r>
              <a:rPr lang="ru-RU" sz="7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регулирующего воздействия – совершенствование процедур </a:t>
            </a:r>
            <a:endParaRPr lang="ru-RU" sz="73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36550" y="8869389"/>
            <a:ext cx="4071966" cy="150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10052050" y="9655203"/>
            <a:ext cx="942981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Грудцына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Ирина Викторовна</a:t>
            </a:r>
            <a:r>
              <a:rPr sz="2000" b="1" i="1" spc="-15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2000" b="1" i="1" spc="-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директор Департамента экономического развития и проектного управления</a:t>
            </a:r>
            <a:endParaRPr sz="2000" b="1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3.1.</a:t>
            </a:r>
            <a:endParaRPr lang="en-US" sz="4000" dirty="0">
              <a:solidFill>
                <a:schemeClr val="dk1"/>
              </a:solidFill>
            </a:endParaRPr>
          </a:p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48442"/>
              </p:ext>
            </p:extLst>
          </p:nvPr>
        </p:nvGraphicFramePr>
        <p:xfrm>
          <a:off x="1699122" y="3494435"/>
          <a:ext cx="17569952" cy="36724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48824"/>
                <a:gridCol w="8821128"/>
              </a:tblGrid>
              <a:tr h="367240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3.1.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проблемы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решение которой направлен предлагаемый способ регулирования, условий и факторов ее существования (в том числе описание убытков в виде реального ущерба и упущенной выгоды, и их количественная 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связи с изменениями в федеральном законодательстве в части установления общих требований к муниципальным правовым актам,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регулирующим предоставление субсидий, потребовалось совершенствование действующего муниципального нормативного правового акта.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48534"/>
              </p:ext>
            </p:extLst>
          </p:nvPr>
        </p:nvGraphicFramePr>
        <p:xfrm>
          <a:off x="1699122" y="2470976"/>
          <a:ext cx="17359433" cy="795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97"/>
                <a:gridCol w="8715436"/>
              </a:tblGrid>
              <a:tr h="1065862"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предлагаемого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способа решения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и преодоления связанных с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 негативных эффектов: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Способ решения - внесение изменений в действующий правовой акт в части его приведения 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действующему законодательству.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6.2.</a:t>
                      </a:r>
                      <a:r>
                        <a:rPr lang="ru-RU" sz="2800" b="1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иных способов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проблемы (с указанием того, каким образом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каждым из способов могла бы быть решена проблема):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Не вносить изменения в действующий правовой акт.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Внести изменения только в части утверждения новых направлений поддержки.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Усовершенствовать действующий правовой акт, приведя его в соответствие требованиям постановления Правительства РФ от 25.10.2023 № 1782 и утвердить новые направления финансовой поддержки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Обоснование выбора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предлагаемого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способа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Предпочтение отдано 3 варианту, т.к. этот способ направлен на исключение противоречий в правовых актах, регулирующих условия и порядок предоставления субсидий субъектам МСП и  обеспечивает достижение заявленных целей.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51324" y="1296957"/>
            <a:ext cx="1307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dk1"/>
                </a:solidFill>
              </a:rPr>
              <a:t>Раздел 6. Описание предлагаемого регулирования и иных возможных </a:t>
            </a:r>
          </a:p>
          <a:p>
            <a:pPr lvl="0" algn="ctr"/>
            <a:r>
              <a:rPr lang="ru-RU" sz="3200" dirty="0">
                <a:solidFill>
                  <a:schemeClr val="dk1"/>
                </a:solidFill>
              </a:rPr>
              <a:t>способов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48534"/>
              </p:ext>
            </p:extLst>
          </p:nvPr>
        </p:nvGraphicFramePr>
        <p:xfrm>
          <a:off x="1699122" y="2470976"/>
          <a:ext cx="17359433" cy="783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97"/>
                <a:gridCol w="8715436"/>
              </a:tblGrid>
              <a:tr h="1065862"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предлагаемого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способа решения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и преодоления связанных с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 негативных эффектов: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Предлагаемые изменения направлены на изменение способа организации перевозок по маршруту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6.2.</a:t>
                      </a:r>
                      <a:r>
                        <a:rPr lang="ru-RU" sz="2800" b="1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иных способов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проблемы (с указанием того, каким образом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каждым из способов могла бы быть решена проблема):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/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Изменения не вносить (сохранить коммерческий маршрут).</a:t>
                      </a:r>
                    </a:p>
                    <a:p>
                      <a:pPr marL="0" lvl="0"/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Отмена маршрута №1 «</a:t>
                      </a:r>
                      <a:r>
                        <a:rPr lang="ru-RU" sz="28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Авалон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Школа № 2»</a:t>
                      </a:r>
                    </a:p>
                    <a:p>
                      <a:pPr marL="0"/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Внести изменения в документ планирования в соответствие с предлагаемым проектом (организовать маршрут по регулируемым тарифам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Обоснование выбора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предлагаемого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способа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Выбран 3 вариант, как вариант в полной мере соответствующий заявленной цели правового регулирования.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вариант предполагает проведение конкурсных процедур, в отсутствии потенциальных перевозчиков существует высокий риск не достижения цели регулирования, т.к. конкурс может быть признан несостоявшимся.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вариант – противоречит действующему законодательству, т.к. муниципалитет обязан исполнить полномочия по организации пассажирских перевозок по утвержденному маршруту.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51324" y="1296957"/>
            <a:ext cx="1307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dk1"/>
                </a:solidFill>
              </a:rPr>
              <a:t>Раздел 6. Описание предлагаемого регулирования и иных возможных </a:t>
            </a:r>
          </a:p>
          <a:p>
            <a:pPr lvl="0" algn="ctr"/>
            <a:r>
              <a:rPr lang="ru-RU" sz="3200" dirty="0">
                <a:solidFill>
                  <a:schemeClr val="dk1"/>
                </a:solidFill>
              </a:rPr>
              <a:t>способов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9101"/>
              </p:ext>
            </p:extLst>
          </p:nvPr>
        </p:nvGraphicFramePr>
        <p:xfrm>
          <a:off x="2050994" y="2225651"/>
          <a:ext cx="17287995" cy="88068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3470"/>
                <a:gridCol w="6500858"/>
                <a:gridCol w="6143667"/>
              </a:tblGrid>
              <a:tr h="146307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Раздел 1.4.  Краткое </a:t>
                      </a:r>
                      <a:r>
                        <a:rPr lang="ru-RU" sz="24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        содержания 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предлагаемого правового регулирования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3.1. </a:t>
                      </a:r>
                      <a:r>
                        <a:rPr lang="ru-RU" sz="24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проблемы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решение которой направлен предлагаемый способ регулирования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6.1. </a:t>
                      </a:r>
                      <a:r>
                        <a:rPr lang="ru-RU" sz="24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предлагаемого </a:t>
                      </a:r>
                      <a:r>
                        <a:rPr lang="ru-RU" sz="24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способа решения проблемы 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преодоления связанных с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 негативных эффектов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52362">
                <a:tc>
                  <a:txBody>
                    <a:bodyPr/>
                    <a:lstStyle/>
                    <a:p>
                      <a:r>
                        <a:rPr lang="ru-RU" sz="24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проекте НПА уточняются: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требования к участникам отбора;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перечень документов, запрашиваемых в рамках межведомственного информационного взаимодействия;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требования к порядку внесения изменений в заявки участников отбора.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Впервые устанавливаются новые направления поддержки «Финансовая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социальных предприятий» и «Финансовая поддержка субъектов малого и среднего предпринимательства в сфере благоустройства».      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</a:t>
                      </a:r>
                      <a:r>
                        <a:rPr lang="ru-RU" sz="24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правоприменения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выявил необходимость приведения действующего правового акта в соответствие изменениям законодательства: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постановлению Правительства РФ от 25.10.2023 № 1782 «Об утверждении общих требований к нормативным правовым актам, …»;</a:t>
                      </a:r>
                    </a:p>
                    <a:p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постановлению Правительства ХМАО– Югры от 30.12.2021 № 633-п «О мерах по реализации государственной программы Ханты-Мансийского автономного округа - Югры «Развитие экономического потенциала».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fontAlgn="auto" latinLnBrk="0" hangingPunct="1"/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 решения - внесение изменений в действующий правовой акт в части его приведения в соответствие действующему законодательству.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9424" y="2368527"/>
          <a:ext cx="18645318" cy="8559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72956"/>
                <a:gridCol w="707236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Выявление положений, содержащих информационные требования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Информационные 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требование 1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соответствии с пунктом 15 раздела 2 Порядка предоставления субсидий субъектам малого и среднего предпринимательства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заявителю необходимо  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предоставить пакет документов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(рекомендуется их перечислить)</a:t>
                      </a:r>
                    </a:p>
                    <a:p>
                      <a:r>
                        <a:rPr lang="ru-RU" sz="2400" b="1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требование – 2 </a:t>
                      </a:r>
                      <a:r>
                        <a:rPr lang="ru-RU" sz="240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соответствии с пунктом 33 раздела 4 Порядка предоставления субсидий субъектам малого и среднего предпринимательства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получатель субсидии 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предоставляет  ежеквартально отчет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достижении значений результатов предоставления Субсидии </a:t>
                      </a:r>
                      <a:endParaRPr lang="ru-RU" sz="2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dirty="0" smtClean="0"/>
                        <a:t>Разработчик оценивает затраты заявителя на подготовку </a:t>
                      </a:r>
                      <a:r>
                        <a:rPr lang="ru-RU" sz="2400" b="0" i="0" baseline="0" dirty="0" smtClean="0"/>
                        <a:t> пакета документов  (затраты  на содержание сотрудника, на печать, оформление, запросы, доставку и </a:t>
                      </a:r>
                      <a:r>
                        <a:rPr lang="ru-RU" sz="2400" b="0" i="0" baseline="0" dirty="0" err="1" smtClean="0"/>
                        <a:t>т.д</a:t>
                      </a:r>
                      <a:r>
                        <a:rPr lang="ru-RU" sz="2400" b="0" i="0" baseline="0" dirty="0" smtClean="0"/>
                        <a:t>). Частота выполнения  - 1 раз.</a:t>
                      </a:r>
                    </a:p>
                    <a:p>
                      <a:pPr rtl="0"/>
                      <a:endParaRPr lang="ru-RU" sz="2400" b="0" i="0" baseline="0" dirty="0" smtClean="0"/>
                    </a:p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/>
                        <a:t>Разработчик оценивает затраты заявителя на подготовку </a:t>
                      </a:r>
                      <a:r>
                        <a:rPr lang="ru-RU" sz="2400" b="0" i="0" baseline="0" dirty="0" smtClean="0"/>
                        <a:t> отчета. Частота выполнения  - 4 раза.</a:t>
                      </a:r>
                      <a:endParaRPr lang="ru-RU" sz="2400" b="0" i="0" dirty="0" smtClean="0"/>
                    </a:p>
                    <a:p>
                      <a:pPr rtl="0"/>
                      <a:endParaRPr lang="ru-RU" sz="2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благоустройства территории города Югорска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Порядком согласования размещения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внешнего вида нестационарных объектов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представляет в Управление архитектуры и градостроительства </a:t>
                      </a:r>
                      <a:r>
                        <a:rPr lang="ru-RU" sz="2400" b="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архитектурно-художественного решения нестационарного торгового объекта,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который </a:t>
                      </a:r>
                      <a:r>
                        <a:rPr lang="ru-RU" sz="2400" b="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текстовые и графические материалы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текстовые материалы ,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графические материалы  (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фотофиксацию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(фотографии) существующей ситуации без размещения нестационарного торгового объекта, чертежи, 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фотовизуализация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(графическая 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врисовка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нестационарного торгового объекта в месте его предполагаемого размещения в существующую ситуацию)</a:t>
                      </a:r>
                      <a:endParaRPr lang="ru-RU" sz="2400" b="0" i="0" dirty="0" smtClean="0"/>
                    </a:p>
                    <a:p>
                      <a:endParaRPr lang="ru-RU" sz="2800" b="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Разработчик оценивает предполагаемые затраты заявителя на подготовку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2367" y="2368527"/>
          <a:ext cx="17430871" cy="76752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58113"/>
                <a:gridCol w="1007275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положений о содержательных требованиях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Содержательные 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 Приложением 2 к Правилам  благоустройства  </a:t>
                      </a:r>
                      <a:r>
                        <a:rPr lang="ru-RU" sz="2400" b="0" u="sng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определены требования к внешнему виду нестационарных торговых объектов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размещаемых на территории города Югорска.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демонтаж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1200 руб. за кв.м. * 11,52кв.м. (средняя площадь киоска) =13 824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1200 руб. за кв.м. * 36,28 кв.м. (средняя площадь павильона) =                     43 536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изготовление  (приобретение)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(36 000 руб. за кв.м.* 11,52 кв.м. (средняя площадь киоска) =                     414 720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(36 000 руб. за кв.м.* 36,28 кв.м. (средняя площадь павильона) =1 306 080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монтаж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и установка – 60 000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Средняя стоимость демонтажа, изготовления и монтажа 1 (одного) нестационарного строения, сооружения расположенного на территории города: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13 824  + 414 720 + 60 000 =  488 544 рублей.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43 536 + 1 306 080 + 60 000 = 1 409 616 рублей.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Расчет стоимости произведен на основании данных сети интернет.</a:t>
                      </a:r>
                    </a:p>
                    <a:p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20540"/>
              </p:ext>
            </p:extLst>
          </p:nvPr>
        </p:nvGraphicFramePr>
        <p:xfrm>
          <a:off x="1483098" y="2414315"/>
          <a:ext cx="17430871" cy="84933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73099"/>
                <a:gridCol w="4486557"/>
                <a:gridCol w="5348377"/>
                <a:gridCol w="4422838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10.1. Группа участников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10.2. Описание новых обязанностей, ограничений или изменений содержания существующих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10.3. Порядок организации исполнения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10.4. Описание и оценка видов расходов (доходов)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1. Субъекты малого и среднего предпринимательства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не должен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находиться в перечне организаций и физических лиц, в отношении которых имеются сведения об их причастности к экстремистской деятельности или терроризму;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заявителя требованиям устанавливается путем запроса сведений из реестров, размещенных на официальном сайте Федеральной службы по финансовому мониторингу, на официальном сайте Министерства юстиции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1. Субъекты малого и среднего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документов, предоставляемых в Уполномоченный орган заявителем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администрации  города </a:t>
                      </a:r>
                      <a:r>
                        <a:rPr lang="ru-RU" sz="24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Югорска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 26.02.2021  № 208-п в редакции предлагаемой рассматриваемым проектом 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2.6 приложения 1, п.2.6 приложения 2, п. 2.6 приложения 4, п. 2.6 приложения 5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9 117,45 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(расчет прилагается)</a:t>
                      </a:r>
                      <a:endParaRPr lang="ru-RU" sz="2400" b="0" i="0" strike="noStrik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1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1809"/>
              </p:ext>
            </p:extLst>
          </p:nvPr>
        </p:nvGraphicFramePr>
        <p:xfrm>
          <a:off x="1483098" y="2414315"/>
          <a:ext cx="17430871" cy="7242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73099"/>
                <a:gridCol w="4486557"/>
                <a:gridCol w="5348377"/>
                <a:gridCol w="4422838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10.1. Группа участников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10.2. Описание новых обязанностей, ограничений или изменений содержания существующих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10.3. Порядок организации исполнения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10.4. Описание и оценка видов расходов (доходов)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№2 Субъекты предпринимательской и инвестиционной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обращение в контрольный орган с заявлением о проведении в отношении его профилактического визита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Думы города </a:t>
                      </a:r>
                      <a:r>
                        <a:rPr lang="ru-RU" sz="24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Югорска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 31.08.2021 № 66 в редакции предлагаемой рассматриваемым проектом: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39.1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804 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рубля</a:t>
                      </a:r>
                      <a:r>
                        <a:rPr lang="en-US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расчет</a:t>
                      </a:r>
                      <a:r>
                        <a:rPr lang="ru-RU" sz="2400" b="0" i="0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прилагается)</a:t>
                      </a:r>
                      <a:endParaRPr lang="ru-RU" sz="24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i="0" strike="noStrik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конкурсе на право заключения муниципального контракта на перевозку пассажиров и багажа автомобильным транспортом по муниципальным маршрутам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Планом-графиком по заключению муниципальных контрактов на осуществление регулярных перевозок по регулируемым тарифам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приобретение электронной цифровой подписи для участия в торгах (ЭЦП) в размере 5900 руб. по данным сайта: https://kontur-ep.ru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65572" y="582577"/>
            <a:ext cx="10858576" cy="615553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Определение степени воздействия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28943"/>
              </p:ext>
            </p:extLst>
          </p:nvPr>
        </p:nvGraphicFramePr>
        <p:xfrm>
          <a:off x="2622498" y="2082775"/>
          <a:ext cx="16359302" cy="836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1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7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0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5810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 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CC0000">
                            <a:tint val="66000"/>
                            <a:satMod val="160000"/>
                          </a:srgbClr>
                        </a:gs>
                        <a:gs pos="50000">
                          <a:srgbClr val="CC0000">
                            <a:tint val="44500"/>
                            <a:satMod val="160000"/>
                          </a:srgbClr>
                        </a:gs>
                        <a:gs pos="100000">
                          <a:srgbClr val="CC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муниципального нормативного правового акта содержит положения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устанавливающие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обязательные требования для субъектов предпринимательской и иной экономической деятельности,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новые обязанности для субъектов инвестиционной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– не менее 20 рабочих дней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27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НПА, содержит положения,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изменяющие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обязательные требования;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обязанности и запреты для предпринимателей;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нарушение НПА</a:t>
                      </a: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– не менее 15 рабочих дней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6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НПА разработан в соответствии:</a:t>
                      </a:r>
                    </a:p>
                    <a:p>
                      <a:pPr algn="just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муниципального нормативного правового акта не содержит положения, предусмотренные при высокой и средней степени воздействия, однако подлежит ОРВ, так как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затрагивает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вопросы осуществления предпринимательской, инвестиционной и иной экономической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</a:p>
                    <a:p>
                      <a:pPr algn="ctr"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 не менее 10 рабочих дней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8619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2630" y="511139"/>
            <a:ext cx="15573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проектов НПА    </a:t>
            </a:r>
            <a:r>
              <a:rPr lang="ru-RU" sz="3600" dirty="0" smtClean="0">
                <a:solidFill>
                  <a:srgbClr val="FF0000"/>
                </a:solidFill>
              </a:rPr>
              <a:t>http://regulation.admhmao.ru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837076" y="1511271"/>
            <a:ext cx="14787666" cy="9429816"/>
            <a:chOff x="4837076" y="1511271"/>
            <a:chExt cx="14787666" cy="9429816"/>
          </a:xfrm>
        </p:grpSpPr>
        <p:pic>
          <p:nvPicPr>
            <p:cNvPr id="7" name="Рисунок 6"/>
            <p:cNvPicPr/>
            <p:nvPr/>
          </p:nvPicPr>
          <p:blipFill>
            <a:blip r:embed="rId2"/>
            <a:srcRect t="2800" b="3150"/>
            <a:stretch>
              <a:fillRect/>
            </a:stretch>
          </p:blipFill>
          <p:spPr bwMode="auto">
            <a:xfrm>
              <a:off x="4837076" y="1511271"/>
              <a:ext cx="14787666" cy="942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8051786" y="2082775"/>
              <a:ext cx="1143008" cy="571504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65110" y="3654411"/>
            <a:ext cx="8786874" cy="6858048"/>
            <a:chOff x="765110" y="3654411"/>
            <a:chExt cx="8786874" cy="6858048"/>
          </a:xfrm>
        </p:grpSpPr>
        <p:pic>
          <p:nvPicPr>
            <p:cNvPr id="8" name="Рисунок 7"/>
            <p:cNvPicPr/>
            <p:nvPr/>
          </p:nvPicPr>
          <p:blipFill>
            <a:blip r:embed="rId3"/>
            <a:srcRect l="11614" t="2450" r="13780" b="5949"/>
            <a:stretch>
              <a:fillRect/>
            </a:stretch>
          </p:blipFill>
          <p:spPr bwMode="auto">
            <a:xfrm>
              <a:off x="765110" y="3654411"/>
              <a:ext cx="8786874" cy="685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Овал 9"/>
            <p:cNvSpPr/>
            <p:nvPr/>
          </p:nvSpPr>
          <p:spPr>
            <a:xfrm>
              <a:off x="4051258" y="4654543"/>
              <a:ext cx="2428892" cy="785818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615553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Действующие лица ОРВ</a:t>
            </a:r>
            <a:endParaRPr lang="ru-RU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65242" y="1868461"/>
            <a:ext cx="17145120" cy="8215370"/>
            <a:chOff x="241540" y="1222176"/>
            <a:chExt cx="8747185" cy="493576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1152705" y="1350935"/>
              <a:ext cx="2449902" cy="842614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Регулирующий орган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5538158" y="1334305"/>
              <a:ext cx="2544793" cy="842614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Уполномоченный орган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460220" y="2767286"/>
              <a:ext cx="3880260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Разработчик проекта нормативного правового акта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4836931" y="2755374"/>
              <a:ext cx="4151794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Структурное подразделение администрации города Югорска, ответственное за </a:t>
              </a:r>
              <a:r>
                <a:rPr lang="ru-RU" sz="2800" dirty="0">
                  <a:latin typeface="Times New Roman"/>
                  <a:ea typeface="Times New Roman"/>
                </a:rPr>
                <a:t>внедрение ОРВ в </a:t>
              </a:r>
              <a:r>
                <a:rPr lang="ru-RU" sz="2800" dirty="0" smtClean="0">
                  <a:latin typeface="Times New Roman"/>
                  <a:ea typeface="Times New Roman"/>
                </a:rPr>
                <a:t>муниципальном образовании и </a:t>
              </a:r>
              <a:r>
                <a:rPr lang="ru-RU" sz="2800" dirty="0">
                  <a:latin typeface="Times New Roman"/>
                  <a:ea typeface="Times New Roman"/>
                </a:rPr>
                <a:t>развитие процедур ОРВ, осуществляющий подготовку заключений об ОРВ </a:t>
              </a:r>
            </a:p>
          </p:txBody>
        </p:sp>
        <p:sp>
          <p:nvSpPr>
            <p:cNvPr id="15" name="Стрелка вниз 14"/>
            <p:cNvSpPr/>
            <p:nvPr/>
          </p:nvSpPr>
          <p:spPr bwMode="auto">
            <a:xfrm>
              <a:off x="2173210" y="2252250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>
              <a:off x="4760919" y="4741594"/>
              <a:ext cx="4226944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Департамент экономического развития и проектного управления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241540" y="4745580"/>
              <a:ext cx="4226943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Например: 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Управление образования</a:t>
              </a: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ДЖКиСК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ДМСиГ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ДЭРиПУ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pic>
          <p:nvPicPr>
            <p:cNvPr id="21" name="Picture 5" descr="C:\Users\KOLOMOETSEV\Desktop\thB12RSA7N.jpg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753829" y="1222176"/>
              <a:ext cx="1673525" cy="1443946"/>
            </a:xfrm>
            <a:prstGeom prst="rect">
              <a:avLst/>
            </a:prstGeom>
            <a:noFill/>
          </p:spPr>
        </p:pic>
        <p:sp>
          <p:nvSpPr>
            <p:cNvPr id="22" name="Стрелка вниз 21"/>
            <p:cNvSpPr/>
            <p:nvPr/>
          </p:nvSpPr>
          <p:spPr bwMode="auto">
            <a:xfrm>
              <a:off x="2209657" y="4226557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23" name="Стрелка вниз 22"/>
            <p:cNvSpPr/>
            <p:nvPr/>
          </p:nvSpPr>
          <p:spPr bwMode="auto">
            <a:xfrm>
              <a:off x="6765483" y="2252250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24" name="Стрелка вниз 23"/>
            <p:cNvSpPr/>
            <p:nvPr/>
          </p:nvSpPr>
          <p:spPr bwMode="auto">
            <a:xfrm>
              <a:off x="6874822" y="4269477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проектов НПА    </a:t>
            </a:r>
            <a:r>
              <a:rPr lang="ru-RU" sz="4000" dirty="0" smtClean="0">
                <a:solidFill>
                  <a:srgbClr val="FF0000"/>
                </a:solidFill>
              </a:rPr>
              <a:t>http://regulation.admhmao.ru</a:t>
            </a:r>
            <a:endParaRPr lang="ru-RU" sz="4000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07986" y="2705222"/>
            <a:ext cx="14379983" cy="7878675"/>
            <a:chOff x="907986" y="2705222"/>
            <a:chExt cx="14379983" cy="7878675"/>
          </a:xfrm>
        </p:grpSpPr>
        <p:pic>
          <p:nvPicPr>
            <p:cNvPr id="5" name="Рисунок 4"/>
            <p:cNvPicPr/>
            <p:nvPr/>
          </p:nvPicPr>
          <p:blipFill>
            <a:blip r:embed="rId2"/>
            <a:srcRect b="3500"/>
            <a:stretch>
              <a:fillRect/>
            </a:stretch>
          </p:blipFill>
          <p:spPr bwMode="auto">
            <a:xfrm>
              <a:off x="907986" y="2705222"/>
              <a:ext cx="14379983" cy="787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977793" y="6139517"/>
              <a:ext cx="2306224" cy="740730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661" t="14348" r="32087" b="8399"/>
          <a:stretch>
            <a:fillRect/>
          </a:stretch>
        </p:blipFill>
        <p:spPr bwMode="auto">
          <a:xfrm>
            <a:off x="8233638" y="2368527"/>
            <a:ext cx="11248228" cy="818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8250" y="3297221"/>
            <a:ext cx="16787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hlinkClick r:id="rId2"/>
              </a:rPr>
              <a:t>Группа «Оценка регулирующего воздействия в </a:t>
            </a:r>
            <a:r>
              <a:rPr lang="ru-RU" sz="4000" dirty="0" err="1" smtClean="0">
                <a:hlinkClick r:id="rId2"/>
              </a:rPr>
              <a:t>Югре</a:t>
            </a:r>
            <a:r>
              <a:rPr lang="ru-RU" sz="4000" dirty="0" smtClean="0">
                <a:hlinkClick r:id="rId2"/>
              </a:rPr>
              <a:t>» </a:t>
            </a:r>
            <a:r>
              <a:rPr lang="ru-RU" sz="4000" dirty="0" err="1" smtClean="0">
                <a:hlinkClick r:id="rId2"/>
              </a:rPr>
              <a:t>в</a:t>
            </a:r>
            <a:r>
              <a:rPr lang="ru-RU" sz="4000" dirty="0" smtClean="0">
                <a:hlinkClick r:id="rId2"/>
              </a:rPr>
              <a:t> социальной сети «</a:t>
            </a:r>
            <a:r>
              <a:rPr lang="ru-RU" sz="4000" dirty="0" err="1" smtClean="0">
                <a:hlinkClick r:id="rId2"/>
              </a:rPr>
              <a:t>ВКонтакте</a:t>
            </a:r>
            <a:r>
              <a:rPr lang="ru-RU" sz="4000" dirty="0" smtClean="0">
                <a:hlinkClick r:id="rId2"/>
              </a:rPr>
              <a:t>» </a:t>
            </a:r>
            <a:br>
              <a:rPr lang="ru-RU" sz="4000" dirty="0" smtClean="0">
                <a:hlinkClick r:id="rId2"/>
              </a:rPr>
            </a:br>
            <a:endParaRPr lang="ru-RU" sz="4000" dirty="0" smtClean="0"/>
          </a:p>
          <a:p>
            <a:r>
              <a:rPr lang="ru-RU" sz="4000" dirty="0" smtClean="0">
                <a:hlinkClick r:id="rId3"/>
              </a:rPr>
              <a:t>Портал проектов нормативных правовых актов</a:t>
            </a:r>
            <a:endParaRPr lang="ru-RU" sz="4000" dirty="0" smtClean="0"/>
          </a:p>
          <a:p>
            <a:endParaRPr lang="ru-RU" sz="4000" dirty="0" smtClean="0">
              <a:hlinkClick r:id="rId4"/>
            </a:endParaRPr>
          </a:p>
          <a:p>
            <a:r>
              <a:rPr lang="ru-RU" sz="4000" dirty="0" smtClean="0">
                <a:hlinkClick r:id="rId5"/>
              </a:rPr>
              <a:t>Информационный портал об Оценке Регулирующего Воздействия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F181163-1323-4067-958D-C532B280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14802724" cy="1231106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88315"/>
              </p:ext>
            </p:extLst>
          </p:nvPr>
        </p:nvGraphicFramePr>
        <p:xfrm>
          <a:off x="384373" y="2082775"/>
          <a:ext cx="19097493" cy="857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11052182" y="3868725"/>
            <a:ext cx="8143932" cy="228601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b="1" spc="-8" dirty="0" smtClean="0">
                <a:latin typeface="Times New Roman"/>
                <a:cs typeface="Times New Roman"/>
              </a:rPr>
              <a:t>ПОДГОТОВКА ДОКУМЕНТОВ ДЛЯ ПРОВЕДЕНИЯ ОРВ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Уведомление	о	проведении  публичных консультаций;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Опросный лист;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Сводный отчет о результатах ОРВ (предварительный);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Пояснительную записку к проекту  МНПА</a:t>
            </a:r>
            <a:endParaRPr lang="ru-RU" sz="2000" b="1" spc="-8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23620" y="2011337"/>
            <a:ext cx="4894335" cy="156030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 ПРОЕКТА НОРМАТИВНОГО ПРАВОВОГО АКТА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551852" y="6440493"/>
            <a:ext cx="10858576" cy="278608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668" marR="8377" indent="-283729" algn="ctr">
              <a:tabLst>
                <a:tab pos="305716" algn="l"/>
                <a:tab pos="2111737" algn="l"/>
                <a:tab pos="2603814" algn="l"/>
              </a:tabLst>
              <a:defRPr/>
            </a:pPr>
            <a:r>
              <a:rPr lang="ru-RU" b="1" spc="-8" dirty="0">
                <a:latin typeface="Times New Roman"/>
                <a:cs typeface="Times New Roman"/>
              </a:rPr>
              <a:t>ПУБЛИЧНЫЕ КОНСУЛЬТАЦИИ </a:t>
            </a: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b="1" spc="-8" dirty="0" smtClean="0">
                <a:latin typeface="Times New Roman"/>
                <a:cs typeface="Times New Roman"/>
              </a:rPr>
              <a:t>ПО </a:t>
            </a:r>
            <a:r>
              <a:rPr lang="ru-RU" b="1" spc="-8" dirty="0">
                <a:latin typeface="Times New Roman"/>
                <a:cs typeface="Times New Roman"/>
              </a:rPr>
              <a:t>ПРОЕКТУ НОРМАТИВНОГО ПРАВОВОГО </a:t>
            </a:r>
            <a:r>
              <a:rPr lang="ru-RU" b="1" spc="-8" dirty="0" smtClean="0">
                <a:latin typeface="Times New Roman"/>
                <a:cs typeface="Times New Roman"/>
              </a:rPr>
              <a:t>АКТА, в том числе направление уведомлений:</a:t>
            </a:r>
          </a:p>
          <a:p>
            <a:pPr marL="20939" marR="8377">
              <a:tabLst>
                <a:tab pos="305716" algn="l"/>
                <a:tab pos="2111737" algn="l"/>
                <a:tab pos="2603814" algn="l"/>
              </a:tabLst>
            </a:pPr>
            <a:endParaRPr lang="ru-RU" sz="2000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Уполномоченному по защите прав предпринимателей Югры;</a:t>
            </a: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ТПП ХМАО Югры</a:t>
            </a: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Заинтересованным предпринимателям города Югорска.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endParaRPr lang="ru-RU" sz="2000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Публикация в  официальных </a:t>
            </a:r>
            <a:r>
              <a:rPr lang="ru-RU" sz="2000" b="1" spc="-8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аккаунтах</a:t>
            </a:r>
            <a:r>
              <a:rPr lang="ru-RU" sz="2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в  </a:t>
            </a:r>
            <a:r>
              <a:rPr lang="ru-RU" sz="2000" b="1" spc="-8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соцсетях</a:t>
            </a:r>
            <a:r>
              <a:rPr lang="ru-RU" sz="2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(группах в </a:t>
            </a:r>
            <a:r>
              <a:rPr lang="ru-RU" sz="2000" b="1" spc="-8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Мессенджерах</a:t>
            </a:r>
            <a:r>
              <a:rPr lang="ru-RU" sz="2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  <a:defRPr/>
            </a:pPr>
            <a:endParaRPr lang="ru-RU" b="1" spc="-8" dirty="0">
              <a:latin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194398" y="9440889"/>
            <a:ext cx="5214974" cy="135732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 ЗАКЛЮЧЕНИЯ ОБ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ОРВ УПОЛНОМОЧЕННЫМ ОРГАНОМ</a:t>
            </a:r>
            <a:endParaRPr lang="ru-RU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1231106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Схема проведения ОРВ проектов МНПА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615553"/>
          </a:xfrm>
        </p:spPr>
        <p:txBody>
          <a:bodyPr/>
          <a:lstStyle/>
          <a:p>
            <a:pPr lvl="0"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ОРВ совершенствование процедур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65176" y="2011337"/>
            <a:ext cx="18375058" cy="6186907"/>
            <a:chOff x="364144" y="888391"/>
            <a:chExt cx="8543826" cy="3932405"/>
          </a:xfrm>
        </p:grpSpPr>
        <p:pic>
          <p:nvPicPr>
            <p:cNvPr id="5" name="Picture 2" descr="C:\Users\KOLOMOETSEV\Desktop\thEW3E5VV8.jpg"/>
            <p:cNvPicPr>
              <a:picLocks noChangeAspect="1" noChangeArrowheads="1"/>
            </p:cNvPicPr>
            <p:nvPr/>
          </p:nvPicPr>
          <p:blipFill>
            <a:blip r:embed="rId2"/>
            <a:srcRect r="32271"/>
            <a:stretch/>
          </p:blipFill>
          <p:spPr bwMode="auto">
            <a:xfrm>
              <a:off x="364144" y="1097497"/>
              <a:ext cx="1129359" cy="15558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 bwMode="auto">
            <a:xfrm>
              <a:off x="2188404" y="888391"/>
              <a:ext cx="85894" cy="254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endParaRPr lang="ru-RU" sz="2000" b="1" dirty="0">
                <a:solidFill>
                  <a:srgbClr val="0000BF"/>
                </a:solidFill>
                <a:cs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1493503" y="961279"/>
              <a:ext cx="6969761" cy="5935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Ошибки допускаемые разработчиками при проведении процедуры ОРВ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829174" y="2523010"/>
              <a:ext cx="2790180" cy="208867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Сводный отчет сформирован поверхностно, не позволяет понять обоснованность принятия НПА, не раскрывает суть вносимых изменений в действующий НПА, не описываются альтернативные варианты, не выполняется расчет издержек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276669" y="2278055"/>
              <a:ext cx="2631301" cy="25427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Уведомление о проведении ОРВ: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 1. НЕ направляется в ТПП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ХМАО-Югры</a:t>
              </a:r>
              <a:r>
                <a:rPr lang="ru-RU" sz="2800" dirty="0" smtClean="0">
                  <a:latin typeface="Times New Roman"/>
                  <a:ea typeface="Times New Roman"/>
                </a:rPr>
                <a:t> и Уполномоченному по защите прав предпринимателей: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2. НЕ  рассылается заинтересованным предпринимателям.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 3. НЕ публикуется в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соцсетях</a:t>
              </a:r>
              <a:r>
                <a:rPr lang="ru-RU" sz="2800" dirty="0" smtClean="0">
                  <a:latin typeface="Times New Roman"/>
                  <a:ea typeface="Times New Roman"/>
                </a:rPr>
                <a:t>, группах в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мессенджерах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818653" y="2250573"/>
              <a:ext cx="2317897" cy="108974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Не осуществляется мониторинг хода публичных консультаций на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интернет-портале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</p:grpSp>
      <p:sp>
        <p:nvSpPr>
          <p:cNvPr id="13" name="Стрелка вниз 12"/>
          <p:cNvSpPr/>
          <p:nvPr/>
        </p:nvSpPr>
        <p:spPr bwMode="auto">
          <a:xfrm>
            <a:off x="10694992" y="3154345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837604" y="7226311"/>
            <a:ext cx="4985061" cy="1714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Отсутствие отзывов по результатам публичных консультаций = отрицательное заключение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10766430" y="6083303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16552908" y="3225783"/>
            <a:ext cx="214314" cy="857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16695784" y="8297881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4266892" y="9155137"/>
            <a:ext cx="4985061" cy="1714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Некачественно проведены публичные консультации = отрицательное заключение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5194266" y="3225783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5265704" y="7940691"/>
            <a:ext cx="214314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551060" y="8655071"/>
            <a:ext cx="5643602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Доработка отчета затягивает срок  процедуры.</a:t>
            </a:r>
          </a:p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Не качественный отчет = отрицательное заключение  </a:t>
            </a:r>
            <a:endParaRPr lang="ru-RU" sz="2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Примеры заполнения сводного отчета по ОРВ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  <a:p>
            <a:pPr algn="ctr">
              <a:defRPr/>
            </a:pPr>
            <a:r>
              <a:rPr lang="ru-RU" sz="4000" b="1" i="1" dirty="0">
                <a:latin typeface="Times New Roman" pitchFamily="18" charset="0"/>
                <a:ea typeface="+mj-ea"/>
                <a:cs typeface="Times New Roman" pitchFamily="18" charset="0"/>
              </a:rPr>
              <a:t>Определение </a:t>
            </a:r>
            <a:r>
              <a:rPr lang="ru-RU" sz="40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цели правового регулирования </a:t>
            </a:r>
            <a:r>
              <a:rPr lang="ru-RU" sz="4000" b="1" i="1" dirty="0">
                <a:latin typeface="Times New Roman" pitchFamily="18" charset="0"/>
                <a:ea typeface="+mj-ea"/>
                <a:cs typeface="Times New Roman" pitchFamily="18" charset="0"/>
              </a:rPr>
              <a:t>пункт 5.1 </a:t>
            </a:r>
            <a:endParaRPr lang="en-US" sz="40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78640"/>
              </p:ext>
            </p:extLst>
          </p:nvPr>
        </p:nvGraphicFramePr>
        <p:xfrm>
          <a:off x="1339082" y="2400115"/>
          <a:ext cx="18073813" cy="8884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62221"/>
                <a:gridCol w="911159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6000" b="1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592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с изменениями в нормативных правовых актах федерального и регионального уровней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малого и среднего предпринимательства в городе Югорске. 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3139"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Совершенствование нормативного правового акта</a:t>
                      </a:r>
                    </a:p>
                    <a:p>
                      <a:endParaRPr lang="ru-RU" sz="280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комфортности условий проживания граждан</a:t>
                      </a:r>
                    </a:p>
                    <a:p>
                      <a:endParaRPr lang="ru-RU" sz="280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97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муниципального нормативного правового акта определяющего порядок предоставления субсидии</a:t>
                      </a:r>
                    </a:p>
                    <a:p>
                      <a:pPr marL="0"/>
                      <a:endParaRPr lang="ru-RU" sz="280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экологического и санитарно-эпидемиологического благополучия населения, предотвращения вредного                  воздействия твердых коммунальных отходов на окружающую среду и здоровье человека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20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с изменениями законодательства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Приведение Порядка предоставления субсидии</a:t>
                      </a:r>
                      <a:r>
                        <a:rPr lang="ru-RU" sz="2800" i="0" baseline="0" dirty="0" smtClean="0"/>
                        <a:t> </a:t>
                      </a:r>
                      <a:r>
                        <a:rPr lang="ru-RU" sz="2800" i="0" dirty="0" smtClean="0"/>
                        <a:t>в соответствие действующему законодательству</a:t>
                      </a:r>
                      <a:r>
                        <a:rPr lang="ru-RU" sz="2800" i="0" baseline="0" dirty="0" smtClean="0"/>
                        <a:t> с</a:t>
                      </a:r>
                      <a:r>
                        <a:rPr lang="ru-RU" sz="2800" i="0" dirty="0" smtClean="0"/>
                        <a:t> целью</a:t>
                      </a:r>
                    </a:p>
                    <a:p>
                      <a:pPr rtl="0"/>
                      <a:r>
                        <a:rPr lang="ru-RU" sz="2800" i="0" dirty="0" smtClean="0"/>
                        <a:t>повышения качества подготовки и сокращения сроков предоставления получателями субсидии пакета документов, необходимого для согласования  и подписания акта на предоставление субсидии. 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8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1.4.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9101"/>
              </p:ext>
            </p:extLst>
          </p:nvPr>
        </p:nvGraphicFramePr>
        <p:xfrm>
          <a:off x="1550928" y="2297089"/>
          <a:ext cx="17359433" cy="734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14908"/>
                <a:gridCol w="12644525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1.4.  Краткое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содержания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предлагаемого правового регулирования, основание для разработки проекта муниципального нормативного правового акта</a:t>
                      </a:r>
                    </a:p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Положения правового регулирования действующего правового акта приведены в соответствие :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постановлению Правительства Российской Федерации от 25.10.2023 № 1782 «Об утверждении общих требований к нормативным правовым актам, …»;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постановлению Правительства Ханты-Мансийского автономного округа – Югры от 30.12.2021 № 633-п «О мерах по реализации государственной программы Ханты-Мансийского автономного округа - Югры «Развитие экономического потенциала».</a:t>
                      </a:r>
                    </a:p>
                    <a:p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проекте НПА уточняются: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требования к участникам отбора;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перечень документов, запрашиваемых в рамках межведомственного информационного взаимодействия;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требования к порядку внесения изменений в заявки участников отбора.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Впервые устанавливаются новые направления поддержки «Финансовая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социальных предприятий» и «Финансовая поддержка субъектов малого и среднего предпринимательства в сфере благоустройства».     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1.4.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45467"/>
              </p:ext>
            </p:extLst>
          </p:nvPr>
        </p:nvGraphicFramePr>
        <p:xfrm>
          <a:off x="1693804" y="2368527"/>
          <a:ext cx="17359433" cy="521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14908"/>
                <a:gridCol w="12644525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1.4.  Краткое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содержания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предлагаемого правового регулирования, основание для разработки проекта муниципального нормативного правового акта</a:t>
                      </a:r>
                    </a:p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Основание для разработки: статья 2 Федерального закона от 29.05.2023 №185-ФЗ «О внесении изменений в отдельные законодательные акты Российской Федерации».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Настоящий порядок регулирует отношения по организации регулярных перевозок пассажиров и багажа автомобильным транспортом по муниципальным маршрутам регулярных перевозок на территории города Югорска, в том числе отношения, связанные с установлением, изменением, отменой муниципальных маршрутов регулярных перевозок, допуском юридических лиц и индивидуальных предпринимателей к осуществлению регулярных перевозок, а также с организацией контроля за осуществлением регулярных перевозок.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1.4.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08354"/>
              </p:ext>
            </p:extLst>
          </p:nvPr>
        </p:nvGraphicFramePr>
        <p:xfrm>
          <a:off x="1555106" y="3206403"/>
          <a:ext cx="17425936" cy="521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32971"/>
                <a:gridCol w="12692965"/>
              </a:tblGrid>
              <a:tr h="470763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1.4.  Краткое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содержания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предлагаемого правового регулирования, основание для разработки проекта муниципального нормативного правового акта</a:t>
                      </a:r>
                    </a:p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Настоящим проектом уточнена цель предоставления субсидии и результат предоставления субсидии, упорядочен механизм перечисления субсидии, установлен перечень расходов, осуществляемых за счет средств субсидии.</a:t>
                      </a:r>
                      <a:r>
                        <a:rPr lang="ru-RU" sz="2800" b="0" i="0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Изменения обусловлены необходимостью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устранения замечаний Счетной палаты Ханты-Мансийского автономного округа – Югры</a:t>
                      </a:r>
                      <a:r>
                        <a:rPr lang="ru-RU" sz="2800" b="0" i="0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приведения в соответствие  постановлению Правительства Ханты-Мансийского автономного округа – Югры от 30.12.2021 № 634-п «О мерах по реализации государственной программы Ханты-Мансийского автономного округа – Югры «Развитие образования»</a:t>
                      </a:r>
                      <a:r>
                        <a:rPr lang="ru-RU" sz="2800" b="0" i="0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10 )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3.1.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32163"/>
              </p:ext>
            </p:extLst>
          </p:nvPr>
        </p:nvGraphicFramePr>
        <p:xfrm>
          <a:off x="1693804" y="2368527"/>
          <a:ext cx="17359433" cy="734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97"/>
                <a:gridCol w="8715436"/>
              </a:tblGrid>
              <a:tr h="106586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3.1.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проблемы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решение которой направлен предлагаемый способ регулирования, условий и факторов ее существования (в том числе описание убытков в виде реального ущерба и упущенной выгоды, и их количественная 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Необходимость приведения муниципального правового акта в соответствие с Федеральным законом  от 13.07.2015 № 220-ФЗ «Об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 и о внесении изменений в отдельные законодательные акты Российской Федерации» (статья 2 Федерального закона от 29.05.2023 №185-ФЗ «О внесении изменений в отдельные законодательные акты Российской Федерации», вступающей в силу с 01.09.2024).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Необходимость  актуализации состава комиссии на право получения свидетельства об осуществлении перевозок пассажиров по  муниципальным маршрутам на территории города Югорска в связи с организационно-штатными изменениями в </a:t>
                      </a:r>
                      <a:r>
                        <a:rPr lang="ru-RU" sz="28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ДЖКиСК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01.02.2024 </a:t>
                      </a:r>
                      <a:endParaRPr lang="ru-RU" sz="2800" b="0" i="0" strike="noStrik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2125</Words>
  <Application>Microsoft Office PowerPoint</Application>
  <PresentationFormat>Произвольный</PresentationFormat>
  <Paragraphs>241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Оценка регулирующего воздействия – совершенствование процедур </vt:lpstr>
      <vt:lpstr>Действующие лица ОРВ</vt:lpstr>
      <vt:lpstr>Схема проведения ОРВ проектов МНПА</vt:lpstr>
      <vt:lpstr>ОРВ совершенствование процедур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степени воздействия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</dc:creator>
  <cp:lastModifiedBy>Грудцына Ирина Викторовна</cp:lastModifiedBy>
  <cp:revision>156</cp:revision>
  <cp:lastPrinted>2024-11-18T10:49:44Z</cp:lastPrinted>
  <dcterms:created xsi:type="dcterms:W3CDTF">2021-04-15T17:06:36Z</dcterms:created>
  <dcterms:modified xsi:type="dcterms:W3CDTF">2024-11-18T10:50:27Z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2021-04-15T00:00:00Z</vt:filetime>
  </property>
</Properties>
</file>